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72" r:id="rId5"/>
  </p:sldMasterIdLst>
  <p:notesMasterIdLst>
    <p:notesMasterId r:id="rId22"/>
  </p:notesMasterIdLst>
  <p:handoutMasterIdLst>
    <p:handoutMasterId r:id="rId23"/>
  </p:handoutMasterIdLst>
  <p:sldIdLst>
    <p:sldId id="334" r:id="rId6"/>
    <p:sldId id="412" r:id="rId7"/>
    <p:sldId id="413" r:id="rId8"/>
    <p:sldId id="414" r:id="rId9"/>
    <p:sldId id="415" r:id="rId10"/>
    <p:sldId id="416" r:id="rId11"/>
    <p:sldId id="417" r:id="rId12"/>
    <p:sldId id="429" r:id="rId13"/>
    <p:sldId id="419" r:id="rId14"/>
    <p:sldId id="421" r:id="rId15"/>
    <p:sldId id="423" r:id="rId16"/>
    <p:sldId id="427" r:id="rId17"/>
    <p:sldId id="424" r:id="rId18"/>
    <p:sldId id="428" r:id="rId19"/>
    <p:sldId id="425" r:id="rId20"/>
    <p:sldId id="426" r:id="rId2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99"/>
    <a:srgbClr val="007300"/>
    <a:srgbClr val="006600"/>
    <a:srgbClr val="00CC99"/>
    <a:srgbClr val="DAF2ED"/>
    <a:srgbClr val="AFD6A6"/>
    <a:srgbClr val="B6CBB1"/>
    <a:srgbClr val="A2DAAD"/>
    <a:srgbClr val="ABD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6189" autoAdjust="0"/>
  </p:normalViewPr>
  <p:slideViewPr>
    <p:cSldViewPr snapToGrid="0">
      <p:cViewPr varScale="1">
        <p:scale>
          <a:sx n="56" d="100"/>
          <a:sy n="56" d="100"/>
        </p:scale>
        <p:origin x="-1468" y="-60"/>
      </p:cViewPr>
      <p:guideLst>
        <p:guide orient="horz" pos="5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6"/>
    </p:cViewPr>
  </p:sorterViewPr>
  <p:notesViewPr>
    <p:cSldViewPr snapToGrid="0">
      <p:cViewPr varScale="1">
        <p:scale>
          <a:sx n="82" d="100"/>
          <a:sy n="82" d="100"/>
        </p:scale>
        <p:origin x="-309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dmin.netl.doe.gov\data\home\Matuszem\myfiles\SCC\IEP%20Program\Goals%20Document\Final\Goal%20Diagram%201018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97212931995537E-2"/>
          <c:y val="3.7643207855973811E-2"/>
          <c:w val="0.8929765886287625"/>
          <c:h val="0.83797054009819971"/>
        </c:manualLayout>
      </c:layout>
      <c:scatterChart>
        <c:scatterStyle val="lineMarker"/>
        <c:varyColors val="0"/>
        <c:ser>
          <c:idx val="0"/>
          <c:order val="0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'Target Development'!$P$10:$P$22</c:f>
              <c:numCache>
                <c:formatCode>0.0</c:formatCode>
                <c:ptCount val="13"/>
                <c:pt idx="0">
                  <c:v>20.779999999999998</c:v>
                </c:pt>
                <c:pt idx="1">
                  <c:v>0</c:v>
                </c:pt>
                <c:pt idx="2">
                  <c:v>5.2</c:v>
                </c:pt>
                <c:pt idx="3">
                  <c:v>9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10">
                  <c:v>5.2</c:v>
                </c:pt>
                <c:pt idx="11">
                  <c:v>13.499999999999998</c:v>
                </c:pt>
                <c:pt idx="12">
                  <c:v>13.499999999999998</c:v>
                </c:pt>
              </c:numCache>
            </c:numRef>
          </c:xVal>
          <c:yVal>
            <c:numRef>
              <c:f>'Target Development'!$Q$10:$Q$22</c:f>
              <c:numCache>
                <c:formatCode>0.0</c:formatCode>
                <c:ptCount val="13"/>
                <c:pt idx="0">
                  <c:v>0</c:v>
                </c:pt>
                <c:pt idx="1">
                  <c:v>20.779999999999998</c:v>
                </c:pt>
              </c:numCache>
            </c:numRef>
          </c:yVal>
          <c:smooth val="0"/>
        </c:ser>
        <c:ser>
          <c:idx val="1"/>
          <c:order val="1"/>
          <c:spPr>
            <a:ln w="254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'Target Development'!$P$10:$P$22</c:f>
              <c:numCache>
                <c:formatCode>0.0</c:formatCode>
                <c:ptCount val="13"/>
                <c:pt idx="0">
                  <c:v>20.779999999999998</c:v>
                </c:pt>
                <c:pt idx="1">
                  <c:v>0</c:v>
                </c:pt>
                <c:pt idx="2">
                  <c:v>5.2</c:v>
                </c:pt>
                <c:pt idx="3">
                  <c:v>9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10">
                  <c:v>5.2</c:v>
                </c:pt>
                <c:pt idx="11">
                  <c:v>13.499999999999998</c:v>
                </c:pt>
                <c:pt idx="12">
                  <c:v>13.499999999999998</c:v>
                </c:pt>
              </c:numCache>
            </c:numRef>
          </c:xVal>
          <c:yVal>
            <c:numRef>
              <c:f>'Target Development'!$R$10:$R$22</c:f>
              <c:numCache>
                <c:formatCode>General</c:formatCode>
                <c:ptCount val="13"/>
                <c:pt idx="2" formatCode="0.0">
                  <c:v>0</c:v>
                </c:pt>
                <c:pt idx="3" formatCode="0.0">
                  <c:v>45</c:v>
                </c:pt>
              </c:numCache>
            </c:numRef>
          </c:yVal>
          <c:smooth val="0"/>
        </c:ser>
        <c:ser>
          <c:idx val="4"/>
          <c:order val="2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'Target Development'!$P$10:$P$22</c:f>
              <c:numCache>
                <c:formatCode>0.0</c:formatCode>
                <c:ptCount val="13"/>
                <c:pt idx="0">
                  <c:v>20.779999999999998</c:v>
                </c:pt>
                <c:pt idx="1">
                  <c:v>0</c:v>
                </c:pt>
                <c:pt idx="2">
                  <c:v>5.2</c:v>
                </c:pt>
                <c:pt idx="3">
                  <c:v>9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10">
                  <c:v>5.2</c:v>
                </c:pt>
                <c:pt idx="11">
                  <c:v>13.499999999999998</c:v>
                </c:pt>
                <c:pt idx="12">
                  <c:v>13.499999999999998</c:v>
                </c:pt>
              </c:numCache>
            </c:numRef>
          </c:xVal>
          <c:yVal>
            <c:numRef>
              <c:f>'Target Development'!$U$10:$U$22</c:f>
              <c:numCache>
                <c:formatCode>General</c:formatCode>
                <c:ptCount val="13"/>
                <c:pt idx="5" formatCode="0.0">
                  <c:v>14.5</c:v>
                </c:pt>
                <c:pt idx="10" formatCode="0.0">
                  <c:v>14.5</c:v>
                </c:pt>
                <c:pt idx="11" formatCode="0.0">
                  <c:v>7.28</c:v>
                </c:pt>
                <c:pt idx="12" formatCode="0.0">
                  <c:v>7.28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415296"/>
        <c:axId val="111417600"/>
      </c:scatterChart>
      <c:valAx>
        <c:axId val="111415296"/>
        <c:scaling>
          <c:orientation val="minMax"/>
          <c:max val="40"/>
        </c:scaling>
        <c:delete val="1"/>
        <c:axPos val="b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Incremental</a:t>
                </a:r>
                <a:r>
                  <a:rPr lang="en-US" baseline="0"/>
                  <a:t> </a:t>
                </a:r>
                <a:r>
                  <a:rPr lang="en-US"/>
                  <a:t>Indirect Costs of CC</a:t>
                </a:r>
              </a:p>
            </c:rich>
          </c:tx>
          <c:layout>
            <c:manualLayout>
              <c:xMode val="edge"/>
              <c:yMode val="edge"/>
              <c:x val="0.34596804162021555"/>
              <c:y val="0.9332024004364429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crossAx val="111417600"/>
        <c:crosses val="autoZero"/>
        <c:crossBetween val="midCat"/>
      </c:valAx>
      <c:valAx>
        <c:axId val="111417600"/>
        <c:scaling>
          <c:orientation val="minMax"/>
          <c:max val="40"/>
        </c:scaling>
        <c:delete val="1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Incremental Direct Costs of CC </a:t>
                </a:r>
              </a:p>
            </c:rich>
          </c:tx>
          <c:layout>
            <c:manualLayout>
              <c:xMode val="edge"/>
              <c:yMode val="edge"/>
              <c:x val="1.2263099219620958E-2"/>
              <c:y val="0.3273322422258592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crossAx val="111415296"/>
        <c:crosses val="autoZero"/>
        <c:crossBetween val="midCat"/>
        <c:majorUnit val="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0.08167</cdr:x>
      <cdr:y>0.44342</cdr:y>
    </cdr:from>
    <cdr:to>
      <cdr:x>0.53538</cdr:x>
      <cdr:y>0.87352</cdr:y>
    </cdr:to>
    <cdr:sp macro="" textlink="">
      <cdr:nvSpPr>
        <cdr:cNvPr id="11265" name="AutoShape 1" descr="Wide upward diagonal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0116" y="2585563"/>
          <a:ext cx="3889429" cy="2507895"/>
        </a:xfrm>
        <a:prstGeom xmlns:a="http://schemas.openxmlformats.org/drawingml/2006/main" prst="rtTriangle">
          <a:avLst/>
        </a:prstGeom>
        <a:pattFill xmlns:a="http://schemas.openxmlformats.org/drawingml/2006/main" prst="wdUpDiag">
          <a:fgClr>
            <a:srgbClr val="99CCFF"/>
          </a:fgClr>
          <a:bgClr>
            <a:srgbClr val="C0C0C0"/>
          </a:bgClr>
        </a:patt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0.19597</cdr:x>
      <cdr:y>0.80311</cdr:y>
    </cdr:from>
    <cdr:to>
      <cdr:x>0.48197</cdr:x>
      <cdr:y>0.87505</cdr:y>
    </cdr:to>
    <cdr:sp macro="" textlink="">
      <cdr:nvSpPr>
        <cdr:cNvPr id="59" name="Trapezoid 58"/>
        <cdr:cNvSpPr/>
      </cdr:nvSpPr>
      <cdr:spPr>
        <a:xfrm xmlns:a="http://schemas.openxmlformats.org/drawingml/2006/main">
          <a:off x="1245940" y="4497425"/>
          <a:ext cx="1818344" cy="402865"/>
        </a:xfrm>
        <a:prstGeom xmlns:a="http://schemas.openxmlformats.org/drawingml/2006/main" prst="trapezoid">
          <a:avLst>
            <a:gd name="adj" fmla="val 17065"/>
          </a:avLst>
        </a:prstGeom>
        <a:gradFill xmlns:a="http://schemas.openxmlformats.org/drawingml/2006/main">
          <a:gsLst>
            <a:gs pos="0">
              <a:schemeClr val="accent4"/>
            </a:gs>
            <a:gs pos="28000">
              <a:srgbClr val="9966FF"/>
            </a:gs>
            <a:gs pos="100000">
              <a:srgbClr val="9966FF"/>
            </a:gs>
          </a:gsLst>
          <a:lin ang="5400000" scaled="0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0.20478</cdr:x>
      <cdr:y>0.57714</cdr:y>
    </cdr:from>
    <cdr:to>
      <cdr:x>0.46538</cdr:x>
      <cdr:y>0.80311</cdr:y>
    </cdr:to>
    <cdr:sp macro="" textlink="">
      <cdr:nvSpPr>
        <cdr:cNvPr id="58" name="Isosceles Triangle 57"/>
        <cdr:cNvSpPr/>
      </cdr:nvSpPr>
      <cdr:spPr>
        <a:xfrm xmlns:a="http://schemas.openxmlformats.org/drawingml/2006/main">
          <a:off x="1749592" y="3358816"/>
          <a:ext cx="2226541" cy="1315079"/>
        </a:xfrm>
        <a:prstGeom xmlns:a="http://schemas.openxmlformats.org/drawingml/2006/main" prst="triangle">
          <a:avLst>
            <a:gd name="adj" fmla="val 7750"/>
          </a:avLst>
        </a:prstGeom>
        <a:gradFill xmlns:a="http://schemas.openxmlformats.org/drawingml/2006/main"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89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0.10847</cdr:x>
      <cdr:y>0.59468</cdr:y>
    </cdr:from>
    <cdr:to>
      <cdr:x>0.18203</cdr:x>
      <cdr:y>0.64933</cdr:y>
    </cdr:to>
    <cdr:sp macro="" textlink="">
      <cdr:nvSpPr>
        <cdr:cNvPr id="1126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5007" y="3330211"/>
          <a:ext cx="471324" cy="3060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18288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Infeasible</a:t>
          </a:r>
        </a:p>
        <a:p xmlns:a="http://schemas.openxmlformats.org/drawingml/2006/main">
          <a:pPr algn="ctr" rtl="0">
            <a:defRPr sz="1000"/>
          </a:pPr>
          <a:r>
            <a:rPr lang="en-US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Region</a:t>
          </a:r>
        </a:p>
      </cdr:txBody>
    </cdr:sp>
  </cdr:relSizeAnchor>
  <cdr:relSizeAnchor xmlns:cdr="http://schemas.openxmlformats.org/drawingml/2006/chartDrawing">
    <cdr:from>
      <cdr:x>0.19687</cdr:x>
      <cdr:y>0.57854</cdr:y>
    </cdr:from>
    <cdr:to>
      <cdr:x>0.22426</cdr:x>
      <cdr:y>0.86386</cdr:y>
    </cdr:to>
    <cdr:sp macro="" textlink="">
      <cdr:nvSpPr>
        <cdr:cNvPr id="11270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682036" y="3366976"/>
          <a:ext cx="234040" cy="166052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rgbClr val="FF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0.08313</cdr:x>
      <cdr:y>0.14035</cdr:y>
    </cdr:from>
    <cdr:to>
      <cdr:x>0.26507</cdr:x>
      <cdr:y>0.14035</cdr:y>
    </cdr:to>
    <cdr:sp macro="" textlink="">
      <cdr:nvSpPr>
        <cdr:cNvPr id="11274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10267" y="816787"/>
          <a:ext cx="155448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prstDash val="dashDot"/>
          <a:round/>
          <a:headEnd type="triangle" w="med" len="sm"/>
          <a:tailEnd type="triangle" w="med" len="sm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0.13025</cdr:x>
      <cdr:y>0.15634</cdr:y>
    </cdr:from>
    <cdr:to>
      <cdr:x>0.21932</cdr:x>
      <cdr:y>0.22109</cdr:y>
    </cdr:to>
    <cdr:sp macro="" textlink="">
      <cdr:nvSpPr>
        <cdr:cNvPr id="11275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4548" y="875519"/>
          <a:ext cx="570702" cy="362600"/>
        </a:xfrm>
        <a:prstGeom xmlns:a="http://schemas.openxmlformats.org/drawingml/2006/main" prst="rect">
          <a:avLst/>
        </a:prstGeom>
        <a:solidFill xmlns:a="http://schemas.openxmlformats.org/drawingml/2006/main">
          <a:srgbClr val="C0C0C0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18288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minimum cost </a:t>
          </a:r>
        </a:p>
        <a:p xmlns:a="http://schemas.openxmlformats.org/drawingml/2006/main">
          <a:pPr algn="ctr" rtl="0">
            <a:defRPr sz="1000"/>
          </a:pPr>
          <a:r>
            <a:rPr lang="en-US" sz="8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due to lost</a:t>
          </a:r>
        </a:p>
        <a:p xmlns:a="http://schemas.openxmlformats.org/drawingml/2006/main">
          <a:pPr algn="ctr" rtl="0">
            <a:defRPr sz="1000"/>
          </a:pPr>
          <a:r>
            <a:rPr lang="en-US" sz="8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work of CC</a:t>
          </a:r>
        </a:p>
      </cdr:txBody>
    </cdr:sp>
  </cdr:relSizeAnchor>
  <cdr:relSizeAnchor xmlns:cdr="http://schemas.openxmlformats.org/drawingml/2006/chartDrawing">
    <cdr:from>
      <cdr:x>0.76279</cdr:x>
      <cdr:y>0.5438</cdr:y>
    </cdr:from>
    <cdr:to>
      <cdr:x>0.77904</cdr:x>
      <cdr:y>0.57898</cdr:y>
    </cdr:to>
    <cdr:sp macro="" textlink="">
      <cdr:nvSpPr>
        <cdr:cNvPr id="11301" name="Text Box 3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17221" y="3164794"/>
          <a:ext cx="138821" cy="204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 dirty="0">
              <a:solidFill>
                <a:srgbClr val="008000"/>
              </a:solidFill>
              <a:latin typeface="Arial"/>
              <a:cs typeface="Arial"/>
            </a:rPr>
            <a:t>A</a:t>
          </a:r>
        </a:p>
      </cdr:txBody>
    </cdr:sp>
  </cdr:relSizeAnchor>
  <cdr:relSizeAnchor xmlns:cdr="http://schemas.openxmlformats.org/drawingml/2006/chartDrawing">
    <cdr:from>
      <cdr:x>0.37572</cdr:x>
      <cdr:y>0.67293</cdr:y>
    </cdr:from>
    <cdr:to>
      <cdr:x>0.39191</cdr:x>
      <cdr:y>0.70804</cdr:y>
    </cdr:to>
    <cdr:sp macro="" textlink="">
      <cdr:nvSpPr>
        <cdr:cNvPr id="11305" name="Text Box 4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20860" y="3923826"/>
          <a:ext cx="138821" cy="204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 dirty="0">
              <a:solidFill>
                <a:srgbClr val="008000"/>
              </a:solidFill>
              <a:latin typeface="Arial"/>
              <a:cs typeface="Arial"/>
            </a:rPr>
            <a:t>B</a:t>
          </a:r>
        </a:p>
      </cdr:txBody>
    </cdr:sp>
  </cdr:relSizeAnchor>
  <cdr:relSizeAnchor xmlns:cdr="http://schemas.openxmlformats.org/drawingml/2006/chartDrawing">
    <cdr:from>
      <cdr:x>0.46609</cdr:x>
      <cdr:y>0.80218</cdr:y>
    </cdr:from>
    <cdr:to>
      <cdr:x>0.54152</cdr:x>
      <cdr:y>0.87542</cdr:y>
    </cdr:to>
    <cdr:sp macro="" textlink="">
      <cdr:nvSpPr>
        <cdr:cNvPr id="63" name="Right Triangle 62"/>
        <cdr:cNvSpPr/>
      </cdr:nvSpPr>
      <cdr:spPr>
        <a:xfrm xmlns:a="http://schemas.openxmlformats.org/drawingml/2006/main">
          <a:off x="2963323" y="4492239"/>
          <a:ext cx="479540" cy="410123"/>
        </a:xfrm>
        <a:prstGeom xmlns:a="http://schemas.openxmlformats.org/drawingml/2006/main" prst="rtTriangle">
          <a:avLst/>
        </a:prstGeom>
        <a:gradFill xmlns:a="http://schemas.openxmlformats.org/drawingml/2006/main">
          <a:gsLst>
            <a:gs pos="0">
              <a:schemeClr val="accent4"/>
            </a:gs>
            <a:gs pos="28000">
              <a:srgbClr val="9966FF"/>
            </a:gs>
            <a:gs pos="100000">
              <a:srgbClr val="9966FF"/>
            </a:gs>
          </a:gsLst>
          <a:lin ang="5400000" scaled="0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0.26192</cdr:x>
      <cdr:y>0.81262</cdr:y>
    </cdr:from>
    <cdr:to>
      <cdr:x>0.41637</cdr:x>
      <cdr:y>0.86727</cdr:y>
    </cdr:to>
    <cdr:sp macro="" textlink="">
      <cdr:nvSpPr>
        <cdr:cNvPr id="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37834" y="4729266"/>
          <a:ext cx="1319592" cy="3180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18288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Region of Unrealistic</a:t>
          </a:r>
        </a:p>
        <a:p xmlns:a="http://schemas.openxmlformats.org/drawingml/2006/main">
          <a:pPr algn="ctr" rtl="0">
            <a:defRPr sz="1000"/>
          </a:pPr>
          <a:r>
            <a:rPr lang="en-US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Capital Costs</a:t>
          </a:r>
        </a:p>
      </cdr:txBody>
    </cdr:sp>
  </cdr:relSizeAnchor>
  <cdr:relSizeAnchor xmlns:cdr="http://schemas.openxmlformats.org/drawingml/2006/chartDrawing">
    <cdr:from>
      <cdr:x>0.08313</cdr:x>
      <cdr:y>0.24709</cdr:y>
    </cdr:from>
    <cdr:to>
      <cdr:x>0.25437</cdr:x>
      <cdr:y>0.24709</cdr:y>
    </cdr:to>
    <cdr:sp macro="" textlink="">
      <cdr:nvSpPr>
        <cdr:cNvPr id="64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10267" y="1437983"/>
          <a:ext cx="146304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prstDash val="dashDot"/>
          <a:round/>
          <a:headEnd type="triangle" w="med" len="sm"/>
          <a:tailEnd type="triangle" w="med" len="sm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9219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t" anchorCtr="0" compatLnSpc="1">
            <a:prstTxWarp prst="textNoShape">
              <a:avLst/>
            </a:prstTxWarp>
          </a:bodyPr>
          <a:lstStyle>
            <a:lvl1pPr algn="l" defTabSz="93718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2" y="1"/>
            <a:ext cx="3039218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t" anchorCtr="0" compatLnSpc="1">
            <a:prstTxWarp prst="textNoShape">
              <a:avLst/>
            </a:prstTxWarp>
          </a:bodyPr>
          <a:lstStyle>
            <a:lvl1pPr algn="r" defTabSz="93718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8397"/>
            <a:ext cx="3039219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b" anchorCtr="0" compatLnSpc="1">
            <a:prstTxWarp prst="textNoShape">
              <a:avLst/>
            </a:prstTxWarp>
          </a:bodyPr>
          <a:lstStyle>
            <a:lvl1pPr algn="l" defTabSz="93718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2" y="8828397"/>
            <a:ext cx="3039218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b" anchorCtr="0" compatLnSpc="1">
            <a:prstTxWarp prst="textNoShape">
              <a:avLst/>
            </a:prstTxWarp>
          </a:bodyPr>
          <a:lstStyle>
            <a:lvl1pPr algn="r" defTabSz="937189">
              <a:defRPr sz="1200" smtClean="0"/>
            </a:lvl1pPr>
          </a:lstStyle>
          <a:p>
            <a:pPr>
              <a:defRPr/>
            </a:pPr>
            <a:fld id="{0EB95287-564A-46BF-9F6B-451ECFA9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09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9219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t" anchorCtr="0" compatLnSpc="1">
            <a:prstTxWarp prst="textNoShape">
              <a:avLst/>
            </a:prstTxWarp>
          </a:bodyPr>
          <a:lstStyle>
            <a:lvl1pPr algn="l" defTabSz="93718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2" y="1"/>
            <a:ext cx="3039218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t" anchorCtr="0" compatLnSpc="1">
            <a:prstTxWarp prst="textNoShape">
              <a:avLst/>
            </a:prstTxWarp>
          </a:bodyPr>
          <a:lstStyle>
            <a:lvl1pPr algn="r" defTabSz="93718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4850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52404"/>
            <a:ext cx="5140112" cy="414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8397"/>
            <a:ext cx="3039219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b" anchorCtr="0" compatLnSpc="1">
            <a:prstTxWarp prst="textNoShape">
              <a:avLst/>
            </a:prstTxWarp>
          </a:bodyPr>
          <a:lstStyle>
            <a:lvl1pPr algn="l" defTabSz="93718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2" y="8828397"/>
            <a:ext cx="3039218" cy="4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5" tIns="46808" rIns="93615" bIns="46808" numCol="1" anchor="b" anchorCtr="0" compatLnSpc="1">
            <a:prstTxWarp prst="textNoShape">
              <a:avLst/>
            </a:prstTxWarp>
          </a:bodyPr>
          <a:lstStyle>
            <a:lvl1pPr algn="r" defTabSz="937189">
              <a:defRPr sz="1200" smtClean="0"/>
            </a:lvl1pPr>
          </a:lstStyle>
          <a:p>
            <a:pPr>
              <a:defRPr/>
            </a:pPr>
            <a:fld id="{03F63E80-715D-4489-8A45-37C8FFB17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89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3E80-715D-4489-8A45-37C8FFB179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3E80-715D-4489-8A45-37C8FFB1793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5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cs typeface="Arial" charset="0"/>
              </a:rPr>
              <a:t>ETP2010 identifies the low-carbon energy technologies that can help achieve such a 50% reduction and sets out the policies and other actions that will be necessary. 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most important option in both the short and longer-term is improving energy efficiency. Improved energy efficiency in the end-use sectors accounts for 38% of the total emissions reduction in 2050.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cs typeface="Arial" charset="0"/>
              </a:rPr>
              <a:t>In addition, decarbonizing the power sector will be critical to achieving deep reductions. Under the BLUE Map scenario the emissions intensity of power generation (g/KWh) falls by almost 90% in 2050 in the BLUE Map scenario compared to the Baseline scenario.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cs typeface="Arial" charset="0"/>
              </a:rPr>
              <a:t>[N.B: the relative share contribution of renewables to emission reduction in 2050 is smaller than CCS also because there is already a lot of renewables in the baseline scenario in 2050] 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3443C4B-0A2E-4EB1-B005-DE22F88088C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0" hangingPunct="0"/>
              <a:t>3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44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2588" y="1047750"/>
            <a:ext cx="3716337" cy="2786063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15790"/>
            <a:ext cx="5144206" cy="4176924"/>
          </a:xfrm>
          <a:noFill/>
          <a:ln/>
        </p:spPr>
        <p:txBody>
          <a:bodyPr/>
          <a:lstStyle/>
          <a:p>
            <a:pPr marL="228600" indent="-228600">
              <a:spcBef>
                <a:spcPct val="50000"/>
              </a:spcBef>
            </a:pPr>
            <a:endParaRPr lang="en-US" sz="1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goal for 2</a:t>
            </a:r>
            <a:r>
              <a:rPr lang="en-US" baseline="30000" dirty="0" smtClean="0"/>
              <a:t>nd</a:t>
            </a:r>
            <a:r>
              <a:rPr lang="en-US" dirty="0" smtClean="0"/>
              <a:t> generation technologies are looking to capture</a:t>
            </a:r>
            <a:r>
              <a:rPr lang="en-US" baseline="0" dirty="0" smtClean="0"/>
              <a:t> carbon at $40 per </a:t>
            </a:r>
            <a:r>
              <a:rPr lang="en-US" baseline="0" dirty="0" err="1" smtClean="0"/>
              <a:t>tonne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Capture costs are  determine by a combination of capital and operating costs (i.e. energy requirements for regeneration)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limits to how low each of these costs can be.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there are substantial opportunities where transformational technologies will be able to significantly reduce these costs below our current goal for 2nd generation technologies.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commercialize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generation technologies we are in the process of seeking these transformational ideas which will be needed for all fossil fuel power generation, including natural gas combined cycle plants.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3E80-715D-4489-8A45-37C8FFB179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65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diagram illustrates some of the stakeholders involved</a:t>
            </a:r>
            <a:r>
              <a:rPr lang="en-US" baseline="0" dirty="0" smtClean="0"/>
              <a:t> in the program.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this </a:t>
            </a:r>
            <a:r>
              <a:rPr lang="en-US" dirty="0" smtClean="0"/>
              <a:t>does not include other major participants from industry such as AEP, Duke, EPRI, several national</a:t>
            </a:r>
            <a:r>
              <a:rPr lang="en-US" baseline="0" dirty="0" smtClean="0"/>
              <a:t> labs, and other organizations that are activity involved in the program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3E80-715D-4489-8A45-37C8FFB179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03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 technologies</a:t>
            </a:r>
            <a:r>
              <a:rPr lang="en-US" baseline="0" dirty="0" smtClean="0"/>
              <a:t> – Ready </a:t>
            </a:r>
            <a:r>
              <a:rPr lang="en-US" baseline="0" dirty="0" err="1" smtClean="0"/>
              <a:t>fo</a:t>
            </a:r>
            <a:r>
              <a:rPr lang="en-US" baseline="0" dirty="0" smtClean="0"/>
              <a:t> scale up to large scale pilots in 2015/16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Transformational Technologies – Need to begin adding transformational technologies to the R&amp;D portfolio starting in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3E80-715D-4489-8A45-37C8FFB1793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8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program has approximately 70 active R&amp;D projects</a:t>
            </a:r>
            <a:r>
              <a:rPr lang="en-US" baseline="0" dirty="0" smtClean="0"/>
              <a:t> in 24 states.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3E80-715D-4489-8A45-37C8FFB1793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18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21">
              <a:defRPr/>
            </a:pPr>
            <a:r>
              <a:rPr lang="en-US" sz="800" dirty="0"/>
              <a:t>DOE is also supporting nearly $10 billion worth of demonstration projects through base program funding and ARRA funding to demonstrate large-scale integrated CCS projects in a number of industries, utilizing a number of different technologies to help with the initial deployment of CCUS at scale and to provide data, knowledge, and experience.  Additionally, the Demonstration Program will offer a way to test new technologies being developed in the R&amp;D program as they mature.</a:t>
            </a:r>
          </a:p>
          <a:p>
            <a:endParaRPr lang="en-US" sz="800" dirty="0"/>
          </a:p>
          <a:p>
            <a:r>
              <a:rPr lang="en-US" sz="800" dirty="0">
                <a:latin typeface="Times New Roman" pitchFamily="18" charset="0"/>
              </a:rPr>
              <a:t>The DOE is funding, in partnership with industry, several large-scale projects to demonstrate first-generation capture technologies and carbon utilization and storage.  These first-gen capture technologies are currently available for various industries but have not been demonstrated for coal-fired power plants at scale.  </a:t>
            </a:r>
          </a:p>
          <a:p>
            <a:endParaRPr lang="en-US" sz="800" dirty="0">
              <a:latin typeface="Times New Roman" pitchFamily="18" charset="0"/>
            </a:endParaRPr>
          </a:p>
          <a:p>
            <a:pPr marL="342832" indent="-342832">
              <a:spcBef>
                <a:spcPct val="20000"/>
              </a:spcBef>
              <a:spcAft>
                <a:spcPts val="601"/>
              </a:spcAft>
              <a:buFontTx/>
              <a:buChar char="•"/>
              <a:defRPr/>
            </a:pPr>
            <a:r>
              <a:rPr lang="en-US" sz="800" kern="0" dirty="0">
                <a:latin typeface="Arial" pitchFamily="34" charset="0"/>
                <a:cs typeface="Arial" pitchFamily="34" charset="0"/>
              </a:rPr>
              <a:t>8 active projects</a:t>
            </a:r>
          </a:p>
          <a:p>
            <a:pPr marL="342832" indent="-342832">
              <a:spcBef>
                <a:spcPct val="20000"/>
              </a:spcBef>
              <a:spcAft>
                <a:spcPts val="601"/>
              </a:spcAft>
              <a:buFontTx/>
              <a:buChar char="•"/>
              <a:defRPr/>
            </a:pPr>
            <a:r>
              <a:rPr lang="en-US" sz="800" kern="0" dirty="0">
                <a:latin typeface="Arial" pitchFamily="34" charset="0"/>
                <a:cs typeface="Arial" pitchFamily="34" charset="0"/>
              </a:rPr>
              <a:t>7 commercial</a:t>
            </a:r>
          </a:p>
          <a:p>
            <a:pPr marL="342832" indent="-342832">
              <a:spcBef>
                <a:spcPct val="20000"/>
              </a:spcBef>
              <a:spcAft>
                <a:spcPts val="601"/>
              </a:spcAft>
              <a:buFontTx/>
              <a:buChar char="•"/>
              <a:defRPr/>
            </a:pPr>
            <a:r>
              <a:rPr lang="en-US" sz="800" kern="0" dirty="0">
                <a:latin typeface="Arial" pitchFamily="34" charset="0"/>
                <a:cs typeface="Arial" pitchFamily="34" charset="0"/>
              </a:rPr>
              <a:t>5 power plants, 3 industrial  </a:t>
            </a:r>
          </a:p>
          <a:p>
            <a:pPr marL="342832" indent="-342832" defTabSz="914221">
              <a:spcBef>
                <a:spcPct val="20000"/>
              </a:spcBef>
              <a:spcAft>
                <a:spcPts val="601"/>
              </a:spcAft>
              <a:buFontTx/>
              <a:buChar char="•"/>
              <a:defRPr/>
            </a:pPr>
            <a:r>
              <a:rPr lang="en-US" sz="800" kern="0" dirty="0">
                <a:latin typeface="Arial" pitchFamily="34" charset="0"/>
                <a:cs typeface="Arial" pitchFamily="34" charset="0"/>
              </a:rPr>
              <a:t>3 IGCC, 4 post-processing (1 post-combustion),  1 </a:t>
            </a:r>
            <a:r>
              <a:rPr lang="en-US" sz="800" kern="0" dirty="0" err="1">
                <a:latin typeface="Arial" pitchFamily="34" charset="0"/>
                <a:cs typeface="Arial" pitchFamily="34" charset="0"/>
              </a:rPr>
              <a:t>oxycombustion</a:t>
            </a:r>
            <a:endParaRPr lang="en-US" sz="800" kern="0" dirty="0">
              <a:latin typeface="Arial" pitchFamily="34" charset="0"/>
              <a:cs typeface="Arial" pitchFamily="34" charset="0"/>
            </a:endParaRPr>
          </a:p>
          <a:p>
            <a:pPr marL="342832" indent="-342832" defTabSz="914221">
              <a:spcBef>
                <a:spcPct val="20000"/>
              </a:spcBef>
              <a:spcAft>
                <a:spcPts val="601"/>
              </a:spcAft>
              <a:buFontTx/>
              <a:buChar char="•"/>
              <a:defRPr/>
            </a:pPr>
            <a:r>
              <a:rPr lang="en-US" sz="800" kern="0" dirty="0">
                <a:latin typeface="Arial" pitchFamily="34" charset="0"/>
                <a:cs typeface="Arial" pitchFamily="34" charset="0"/>
              </a:rPr>
              <a:t>Feedstock: 4 coal, 1 petroleum coke, 1 coal/coke, 1 natural gas, 1 ethanol</a:t>
            </a:r>
          </a:p>
          <a:p>
            <a:pPr marL="342832" indent="-342832" defTabSz="914221">
              <a:spcBef>
                <a:spcPct val="20000"/>
              </a:spcBef>
              <a:spcAft>
                <a:spcPts val="601"/>
              </a:spcAft>
              <a:buFontTx/>
              <a:buChar char="•"/>
              <a:defRPr/>
            </a:pPr>
            <a:r>
              <a:rPr lang="en-US" sz="800" kern="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800" kern="0" dirty="0" err="1">
                <a:latin typeface="Arial" pitchFamily="34" charset="0"/>
                <a:cs typeface="Arial" pitchFamily="34" charset="0"/>
              </a:rPr>
              <a:t>polygeneration</a:t>
            </a:r>
            <a:r>
              <a:rPr lang="en-US" sz="800" kern="0" dirty="0">
                <a:latin typeface="Arial" pitchFamily="34" charset="0"/>
                <a:cs typeface="Arial" pitchFamily="34" charset="0"/>
              </a:rPr>
              <a:t> (urea)</a:t>
            </a:r>
          </a:p>
          <a:p>
            <a:pPr marL="342832" indent="-342832" defTabSz="914221">
              <a:spcBef>
                <a:spcPct val="20000"/>
              </a:spcBef>
              <a:spcAft>
                <a:spcPts val="601"/>
              </a:spcAft>
              <a:buFontTx/>
              <a:buChar char="•"/>
              <a:defRPr/>
            </a:pPr>
            <a:r>
              <a:rPr lang="en-US" sz="800" kern="0" dirty="0">
                <a:latin typeface="Arial" pitchFamily="34" charset="0"/>
                <a:cs typeface="Arial" pitchFamily="34" charset="0"/>
              </a:rPr>
              <a:t>Storage: 6 EOR, 2 saline formations</a:t>
            </a:r>
            <a:endParaRPr lang="en-US" sz="800" dirty="0">
              <a:latin typeface="Times New Roman" pitchFamily="18" charset="0"/>
            </a:endParaRPr>
          </a:p>
          <a:p>
            <a:endParaRPr lang="en-US" sz="800" dirty="0">
              <a:latin typeface="Times New Roman" pitchFamily="18" charset="0"/>
            </a:endParaRPr>
          </a:p>
          <a:p>
            <a:r>
              <a:rPr lang="en-US" sz="800" dirty="0"/>
              <a:t> </a:t>
            </a:r>
            <a:r>
              <a:rPr lang="en-US" sz="800" dirty="0">
                <a:latin typeface="Times New Roman" pitchFamily="18" charset="0"/>
              </a:rPr>
              <a:t>The next slide will show some of the details of these projects. 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40" y="8829675"/>
            <a:ext cx="3038475" cy="465139"/>
          </a:xfrm>
          <a:prstGeom prst="rect">
            <a:avLst/>
          </a:prstGeom>
        </p:spPr>
        <p:txBody>
          <a:bodyPr/>
          <a:lstStyle/>
          <a:p>
            <a:fld id="{1FCC05C6-5D45-4D3E-BECE-BB795521DC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3557116" y="0"/>
            <a:ext cx="5586884" cy="4533900"/>
          </a:xfrm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27432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600" i="1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3748889" y="4902914"/>
            <a:ext cx="521208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Presenter’s Name</a:t>
            </a:r>
          </a:p>
        </p:txBody>
      </p:sp>
      <p:sp>
        <p:nvSpPr>
          <p:cNvPr id="8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3748889" y="5301310"/>
            <a:ext cx="521208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Title, Division</a:t>
            </a:r>
          </a:p>
        </p:txBody>
      </p:sp>
      <p:sp>
        <p:nvSpPr>
          <p:cNvPr id="1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748889" y="5702082"/>
            <a:ext cx="521208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3660449" y="3200400"/>
            <a:ext cx="5212080" cy="46166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1588">
              <a:buNone/>
              <a:defRPr sz="2400" b="1" baseline="0">
                <a:solidFill>
                  <a:srgbClr val="0073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-1" y="4533899"/>
            <a:ext cx="5479761" cy="29933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27432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460049" y="838200"/>
            <a:ext cx="8074351" cy="1792376"/>
          </a:xfrm>
          <a:prstGeom prst="roundRect">
            <a:avLst>
              <a:gd name="adj" fmla="val 10000"/>
            </a:avLst>
          </a:prstGeom>
          <a:ln>
            <a:solidFill>
              <a:schemeClr val="accent5">
                <a:lumMod val="75000"/>
                <a:alpha val="90000"/>
              </a:schemeClr>
            </a:solidFill>
          </a:ln>
        </p:spPr>
        <p:style>
          <a:lnRef idx="2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 userDrawn="1"/>
        </p:nvSpPr>
        <p:spPr>
          <a:xfrm>
            <a:off x="8991600" y="0"/>
            <a:ext cx="182880" cy="6858000"/>
          </a:xfrm>
          <a:prstGeom prst="rect">
            <a:avLst/>
          </a:prstGeom>
          <a:solidFill>
            <a:srgbClr val="007300"/>
          </a:solidFill>
          <a:ln>
            <a:solidFill>
              <a:srgbClr val="00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077200" y="647928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678FDB-1DDC-4625-825C-0BD5C030F4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3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077200" y="647928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678FDB-1DDC-4625-825C-0BD5C030F4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4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077200" y="647928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678FDB-1DDC-4625-825C-0BD5C030F4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5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077200" y="647928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678FDB-1DDC-4625-825C-0BD5C030F4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9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077200" y="647928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678FDB-1DDC-4625-825C-0BD5C030F4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0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647928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678FDB-1DDC-4625-825C-0BD5C030F4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077200" y="647928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678FDB-1DDC-4625-825C-0BD5C030F4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077200" y="647928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678FDB-1DDC-4625-825C-0BD5C030F4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2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077200" y="647928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678FDB-1DDC-4625-825C-0BD5C030F4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1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077200" y="647928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678FDB-1DDC-4625-825C-0BD5C030F4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2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" y="6176765"/>
            <a:ext cx="3117141" cy="60503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991600" y="0"/>
            <a:ext cx="182880" cy="6858000"/>
          </a:xfrm>
          <a:prstGeom prst="rect">
            <a:avLst/>
          </a:prstGeom>
          <a:solidFill>
            <a:srgbClr val="007300"/>
          </a:solidFill>
          <a:ln>
            <a:solidFill>
              <a:srgbClr val="00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1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8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jpe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Mark Ackiewicz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48889" y="5301310"/>
            <a:ext cx="5212080" cy="746358"/>
          </a:xfrm>
        </p:spPr>
        <p:txBody>
          <a:bodyPr/>
          <a:lstStyle/>
          <a:p>
            <a:r>
              <a:rPr lang="en-US" dirty="0" smtClean="0"/>
              <a:t>Director, Division of CCS Research</a:t>
            </a:r>
          </a:p>
          <a:p>
            <a:r>
              <a:rPr lang="en-US" dirty="0" smtClean="0"/>
              <a:t>U.S. Department of Energy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39161" y="6042550"/>
            <a:ext cx="5212080" cy="400110"/>
          </a:xfrm>
        </p:spPr>
        <p:txBody>
          <a:bodyPr/>
          <a:lstStyle/>
          <a:p>
            <a:r>
              <a:rPr lang="en-US" dirty="0" smtClean="0"/>
              <a:t>April 22, 2014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26855" y="2771904"/>
            <a:ext cx="5212080" cy="1569660"/>
          </a:xfrm>
        </p:spPr>
        <p:txBody>
          <a:bodyPr/>
          <a:lstStyle/>
          <a:p>
            <a:r>
              <a:rPr lang="en-US" dirty="0" smtClean="0"/>
              <a:t>Workshop on Technology Pathways Forward for CCS on Natural Gas Power Systems</a:t>
            </a:r>
          </a:p>
          <a:p>
            <a:r>
              <a:rPr lang="en-US" sz="2000" dirty="0" smtClean="0"/>
              <a:t>United States Energy Association</a:t>
            </a:r>
            <a:endParaRPr lang="en-US" sz="2000" dirty="0"/>
          </a:p>
        </p:txBody>
      </p:sp>
      <p:pic>
        <p:nvPicPr>
          <p:cNvPr id="6" name="Picture 5" descr="fact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560" y="943898"/>
            <a:ext cx="1533352" cy="16051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8599" y="968129"/>
            <a:ext cx="1581560" cy="15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metal organic framework (150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6529" y="963560"/>
            <a:ext cx="1641626" cy="1610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693791" y="510697"/>
            <a:ext cx="5787664" cy="5882257"/>
            <a:chOff x="4633" y="8967"/>
            <a:chExt cx="4719" cy="4809"/>
          </a:xfrm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4846" y="8967"/>
              <a:ext cx="4336" cy="457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600" i="1" dirty="0">
                <a:solidFill>
                  <a:srgbClr val="003399"/>
                </a:solidFill>
                <a:cs typeface="Arial" pitchFamily="34" charset="0"/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3" y="8967"/>
              <a:ext cx="4719" cy="4809"/>
            </a:xfrm>
            <a:prstGeom prst="rect">
              <a:avLst/>
            </a:prstGeom>
            <a:noFill/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9192" y="74844"/>
            <a:ext cx="8229600" cy="714864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/>
              <a:t>Example: Breakthroughs Needed in Multiple Areas</a:t>
            </a:r>
            <a:endParaRPr lang="en-US" sz="28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62588" y="789708"/>
            <a:ext cx="1983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URS/U TX Austin</a:t>
            </a:r>
          </a:p>
          <a:p>
            <a:r>
              <a:rPr lang="en-US" sz="1400" b="1" i="1" dirty="0" smtClean="0"/>
              <a:t>University of  Illinois</a:t>
            </a:r>
          </a:p>
          <a:p>
            <a:r>
              <a:rPr lang="en-US" sz="1400" b="1" i="1" dirty="0" smtClean="0"/>
              <a:t>B&amp;W</a:t>
            </a:r>
          </a:p>
          <a:p>
            <a:r>
              <a:rPr lang="en-US" sz="1400" b="1" i="1" dirty="0" smtClean="0"/>
              <a:t>Linde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411012" y="2187939"/>
            <a:ext cx="13083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URS/Texas</a:t>
            </a:r>
          </a:p>
          <a:p>
            <a:r>
              <a:rPr lang="en-US" sz="1400" b="1" i="1" dirty="0" smtClean="0"/>
              <a:t>Linde</a:t>
            </a:r>
          </a:p>
          <a:p>
            <a:r>
              <a:rPr lang="en-US" sz="1400" b="1" i="1" dirty="0" smtClean="0"/>
              <a:t>Kentucky</a:t>
            </a:r>
          </a:p>
          <a:p>
            <a:r>
              <a:rPr lang="en-US" sz="1400" b="1" i="1" dirty="0" smtClean="0"/>
              <a:t>Southern Co.</a:t>
            </a:r>
          </a:p>
          <a:p>
            <a:r>
              <a:rPr lang="en-US" sz="1400" b="1" i="1" dirty="0" smtClean="0"/>
              <a:t>MTR</a:t>
            </a:r>
            <a:endParaRPr lang="en-US" sz="1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53886" y="4908370"/>
            <a:ext cx="2213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MTR</a:t>
            </a:r>
          </a:p>
          <a:p>
            <a:r>
              <a:rPr lang="en-US" sz="1400" b="1" i="1" dirty="0" smtClean="0"/>
              <a:t>ADA</a:t>
            </a:r>
          </a:p>
          <a:p>
            <a:r>
              <a:rPr lang="en-US" sz="1400" b="1" i="1" dirty="0" smtClean="0"/>
              <a:t>Neumann</a:t>
            </a:r>
            <a:endParaRPr lang="en-US" sz="1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0762" y="4385958"/>
            <a:ext cx="13083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Neumann</a:t>
            </a:r>
          </a:p>
          <a:p>
            <a:r>
              <a:rPr lang="en-US" sz="1400" b="1" i="1" dirty="0" smtClean="0"/>
              <a:t>TDA</a:t>
            </a:r>
          </a:p>
          <a:p>
            <a:r>
              <a:rPr lang="en-US" sz="1400" b="1" i="1" dirty="0" smtClean="0"/>
              <a:t>ADA</a:t>
            </a:r>
          </a:p>
          <a:p>
            <a:r>
              <a:rPr lang="en-US" sz="1400" b="1" i="1" dirty="0" smtClean="0"/>
              <a:t>SRI</a:t>
            </a:r>
          </a:p>
          <a:p>
            <a:r>
              <a:rPr lang="en-US" sz="1400" b="1" i="1" dirty="0" smtClean="0"/>
              <a:t>Southern Co.</a:t>
            </a:r>
          </a:p>
          <a:p>
            <a:r>
              <a:rPr lang="en-US" sz="1400" b="1" i="1" dirty="0" smtClean="0"/>
              <a:t>MTR</a:t>
            </a:r>
            <a:endParaRPr lang="en-US" sz="1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04568" y="2228399"/>
            <a:ext cx="66075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TDA</a:t>
            </a:r>
          </a:p>
          <a:p>
            <a:r>
              <a:rPr lang="en-US" sz="1400" b="1" i="1" dirty="0" smtClean="0"/>
              <a:t>ADA</a:t>
            </a:r>
          </a:p>
          <a:p>
            <a:r>
              <a:rPr lang="en-US" sz="1400" b="1" i="1" dirty="0" smtClean="0"/>
              <a:t>SRI</a:t>
            </a:r>
          </a:p>
          <a:p>
            <a:r>
              <a:rPr lang="en-US" sz="1400" b="1" i="1" dirty="0" smtClean="0"/>
              <a:t>B&amp;W</a:t>
            </a:r>
          </a:p>
          <a:p>
            <a:r>
              <a:rPr lang="en-US" sz="1400" b="1" i="1" dirty="0" smtClean="0"/>
              <a:t>Linde</a:t>
            </a:r>
            <a:endParaRPr lang="en-US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1946" y="789708"/>
            <a:ext cx="323057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Current Advanced Post-Combustion Portfolio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>
            <a:off x="2589452" y="1262358"/>
            <a:ext cx="4213176" cy="4588183"/>
          </a:xfrm>
          <a:prstGeom prst="arc">
            <a:avLst>
              <a:gd name="adj1" fmla="val 16200000"/>
              <a:gd name="adj2" fmla="val 15925690"/>
            </a:avLst>
          </a:prstGeom>
          <a:ln w="38100">
            <a:solidFill>
              <a:srgbClr val="522E9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658" y="655086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B73D90-D477-4CA0-885A-75CD4B76F136}" type="slidenum">
              <a:rPr lang="en-US" sz="1200" smtClean="0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1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0" y="117479"/>
            <a:ext cx="9144000" cy="58477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3600" b="1" dirty="0" smtClean="0"/>
              <a:t>Pathway for Technology Commercialization</a:t>
            </a:r>
            <a:endParaRPr lang="en-US" sz="3600" b="1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" r="7006" b="14821"/>
          <a:stretch/>
        </p:blipFill>
        <p:spPr>
          <a:xfrm>
            <a:off x="553736" y="1066799"/>
            <a:ext cx="6758117" cy="47593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33950" y="2033587"/>
            <a:ext cx="200025" cy="20002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6350" y="1852611"/>
            <a:ext cx="200025" cy="20002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5962" y="1833562"/>
            <a:ext cx="200025" cy="20002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10075" y="1852611"/>
            <a:ext cx="200025" cy="20002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3169" y="1895470"/>
            <a:ext cx="200025" cy="20002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14625" y="1704969"/>
            <a:ext cx="200025" cy="20002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48375" y="2133599"/>
            <a:ext cx="200025" cy="20002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00775" y="1824030"/>
            <a:ext cx="200025" cy="20002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99444" y="1862136"/>
            <a:ext cx="200025" cy="20002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10337" y="1752597"/>
            <a:ext cx="200025" cy="20002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71700" y="1824036"/>
            <a:ext cx="200025" cy="20002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67437" y="1585905"/>
            <a:ext cx="200025" cy="20002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14600" y="1952622"/>
            <a:ext cx="200025" cy="20002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7191376" y="1497597"/>
            <a:ext cx="1804988" cy="32861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56688" y="790086"/>
            <a:ext cx="1873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TRL 2 Successes from FWP, SBIR/STTR, ARPA-E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5591175" y="3729037"/>
            <a:ext cx="1804988" cy="32861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19737" y="4057649"/>
            <a:ext cx="2385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Transfer to Office of Major Demonstrations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 rot="10800000">
            <a:off x="3305688" y="3893341"/>
            <a:ext cx="2214048" cy="1478758"/>
          </a:xfrm>
          <a:prstGeom prst="triangle">
            <a:avLst>
              <a:gd name="adj" fmla="val 49570"/>
            </a:avLst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91376" y="1661903"/>
            <a:ext cx="0" cy="21385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11853" y="2408023"/>
            <a:ext cx="180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Scope of 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Capture Program</a:t>
            </a:r>
            <a:endParaRPr lang="en-US" b="1" dirty="0">
              <a:latin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7191376" y="2628900"/>
            <a:ext cx="419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76232" y="3311647"/>
            <a:ext cx="2858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“Valley of Death” for Technologies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30729 -0.0125 " pathEditMode="relative" rAng="0" ptsTypes="AA">
                                      <p:cBhvr>
                                        <p:cTn id="39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62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29583 0.01389 " pathEditMode="relative" rAng="0" ptsTypes="AA">
                                      <p:cBhvr>
                                        <p:cTn id="41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69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1667 0.01945 " pathEditMode="relative" rAng="0" ptsTypes="AA">
                                      <p:cBhvr>
                                        <p:cTn id="43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97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6354 0.01389 " pathEditMode="relative" rAng="0" ptsTypes="AA">
                                      <p:cBhvr>
                                        <p:cTn id="45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6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50104 0.00972 " pathEditMode="relative" rAng="0" ptsTypes="AA">
                                      <p:cBhvr>
                                        <p:cTn id="47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48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54479 0.03612 " pathEditMode="relative" rAng="0" ptsTypes="AA">
                                      <p:cBhvr>
                                        <p:cTn id="4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0" y="180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8854 -0.025 " pathEditMode="relative" rAng="0" ptsTypes="AA">
                                      <p:cBhvr>
                                        <p:cTn id="51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25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6979 0.01805 " pathEditMode="relative" rAng="0" ptsTypes="AA">
                                      <p:cBhvr>
                                        <p:cTn id="53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90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42917 0.01389 " pathEditMode="relative" rAng="0" ptsTypes="AA">
                                      <p:cBhvr>
                                        <p:cTn id="55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69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3646 0.02917 " pathEditMode="relative" rAng="0" ptsTypes="AA">
                                      <p:cBhvr>
                                        <p:cTn id="57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45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60937 0.02083 " pathEditMode="relative" rAng="0" ptsTypes="AA">
                                      <p:cBhvr>
                                        <p:cTn id="59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69" y="104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7396 0.05417 " pathEditMode="relative" rAng="0" ptsTypes="AA">
                                      <p:cBhvr>
                                        <p:cTn id="61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270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56771 0.00138 " pathEditMode="relative" rAng="0" ptsTypes="AA">
                                      <p:cBhvr>
                                        <p:cTn id="63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25 0.0819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9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1562 0.1388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694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12605 0.0694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347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3021 0.1041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520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2917 0.176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881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15104 0.094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472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19 0.13889 L -0.14739 0.2486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548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69 0.17639 L -0.15469 0.262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30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74 0.09097 L 0.21024 0.2062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576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0.20486 L 0.225 0.3131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417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1" grpId="0"/>
      <p:bldP spid="22" grpId="0" animBg="1"/>
      <p:bldP spid="23" grpId="0"/>
      <p:bldP spid="24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1411288"/>
            <a:ext cx="7635875" cy="908050"/>
          </a:xfrm>
        </p:spPr>
        <p:txBody>
          <a:bodyPr/>
          <a:lstStyle/>
          <a:p>
            <a:pPr algn="ctr"/>
            <a:r>
              <a:rPr lang="en-US" sz="4000" b="1" dirty="0" smtClean="0"/>
              <a:t>Questions?</a:t>
            </a:r>
            <a:endParaRPr lang="en-US" sz="4000" b="1" dirty="0">
              <a:effectLst/>
            </a:endParaRPr>
          </a:p>
        </p:txBody>
      </p:sp>
      <p:pic>
        <p:nvPicPr>
          <p:cNvPr id="215043" name="Picture 3" descr="naruc_protland_bar onl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594" b="11432"/>
          <a:stretch>
            <a:fillRect/>
          </a:stretch>
        </p:blipFill>
        <p:spPr>
          <a:xfrm>
            <a:off x="912813" y="3656013"/>
            <a:ext cx="7223125" cy="12731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48613"/>
            <a:ext cx="3431018" cy="2689597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399" y="6415106"/>
            <a:ext cx="3533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</a:rPr>
              <a:t>Pre-combustion Capture Center</a:t>
            </a:r>
            <a:endParaRPr lang="en-US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516409"/>
            <a:ext cx="3431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</a:rPr>
              <a:t>Pilot Solvent Test Unit (PSTU)</a:t>
            </a:r>
            <a:endParaRPr lang="en-US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041513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0.5 </a:t>
            </a:r>
            <a:r>
              <a:rPr lang="en-US" sz="1400" b="1" dirty="0" err="1" smtClean="0">
                <a:solidFill>
                  <a:schemeClr val="bg1"/>
                </a:solidFill>
              </a:rPr>
              <a:t>Mwe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 (10 </a:t>
            </a:r>
            <a:r>
              <a:rPr lang="en-US" sz="1400" b="1" dirty="0" err="1" smtClean="0">
                <a:solidFill>
                  <a:schemeClr val="bg1"/>
                </a:solidFill>
              </a:rPr>
              <a:t>tpd</a:t>
            </a:r>
            <a:r>
              <a:rPr lang="en-US" sz="1400" b="1" dirty="0" smtClean="0">
                <a:solidFill>
                  <a:schemeClr val="bg1"/>
                </a:solidFill>
              </a:rPr>
              <a:t> CO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0770" y="246982"/>
            <a:ext cx="8229600" cy="55399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National Carbon Capture Center (NCCC)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924" y="767719"/>
            <a:ext cx="4791076" cy="509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lvl="0" algn="l">
              <a:lnSpc>
                <a:spcPct val="90000"/>
              </a:lnSpc>
              <a:spcAft>
                <a:spcPts val="300"/>
              </a:spcAft>
              <a:tabLst>
                <a:tab pos="5715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Goal 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dirty="0"/>
              <a:t>Develop technologies under realistic conditions that will reduce the cost of advanced coal-fueled power plants with CO</a:t>
            </a:r>
            <a:r>
              <a:rPr lang="en-US" baseline="-25000" dirty="0"/>
              <a:t>2</a:t>
            </a:r>
            <a:r>
              <a:rPr lang="en-US" dirty="0"/>
              <a:t> capture </a:t>
            </a:r>
            <a:endParaRPr lang="en-US" dirty="0" smtClean="0"/>
          </a:p>
          <a:p>
            <a:pPr marL="223838" lvl="0" algn="l">
              <a:lnSpc>
                <a:spcPct val="90000"/>
              </a:lnSpc>
              <a:spcAft>
                <a:spcPts val="300"/>
              </a:spcAft>
              <a:tabLst>
                <a:tab pos="571500" algn="l"/>
              </a:tabLst>
            </a:pPr>
            <a:endParaRPr lang="en-US" sz="1050" b="1" dirty="0">
              <a:solidFill>
                <a:srgbClr val="C00000"/>
              </a:solidFill>
            </a:endParaRPr>
          </a:p>
          <a:p>
            <a:pPr marL="223838" lvl="0" algn="l">
              <a:lnSpc>
                <a:spcPct val="90000"/>
              </a:lnSpc>
              <a:spcAft>
                <a:spcPts val="300"/>
              </a:spcAft>
              <a:tabLst>
                <a:tab pos="571500" algn="l"/>
              </a:tabLs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Advantages</a:t>
            </a:r>
          </a:p>
          <a:p>
            <a:pPr marL="509588" lvl="0" indent="-285750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dirty="0" smtClean="0"/>
              <a:t>National resource for industry and academia to validate performance and operations of advanced capture</a:t>
            </a:r>
          </a:p>
          <a:p>
            <a:pPr marL="509588" indent="-285750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dirty="0"/>
              <a:t>Consistent </a:t>
            </a:r>
            <a:r>
              <a:rPr lang="en-US" dirty="0" smtClean="0"/>
              <a:t>testing procedures and data collection allow comparison</a:t>
            </a:r>
            <a:endParaRPr lang="en-US" dirty="0"/>
          </a:p>
          <a:p>
            <a:pPr marL="509588" lvl="0" indent="-285750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dirty="0" smtClean="0"/>
              <a:t>Stellar safety and environmental record </a:t>
            </a:r>
          </a:p>
          <a:p>
            <a:pPr marL="223838" lvl="0" algn="l">
              <a:lnSpc>
                <a:spcPct val="90000"/>
              </a:lnSpc>
              <a:spcAft>
                <a:spcPts val="300"/>
              </a:spcAft>
              <a:tabLst>
                <a:tab pos="571500" algn="l"/>
              </a:tabLst>
            </a:pP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  <a:p>
            <a:pPr marL="223838" lvl="0" algn="l">
              <a:lnSpc>
                <a:spcPct val="90000"/>
              </a:lnSpc>
              <a:spcAft>
                <a:spcPts val="300"/>
              </a:spcAft>
              <a:tabLst>
                <a:tab pos="571500" algn="l"/>
              </a:tabLs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Status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09588" lvl="0" indent="-285750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dirty="0" smtClean="0"/>
              <a:t>Over 20 technologies tested from laboratory to small scale pilot</a:t>
            </a:r>
          </a:p>
          <a:p>
            <a:pPr marL="509588" lvl="0" indent="-285750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dirty="0" smtClean="0"/>
              <a:t>Hundreds of technologies screened</a:t>
            </a:r>
            <a:endParaRPr lang="en-US" dirty="0"/>
          </a:p>
          <a:p>
            <a:pPr marL="548640" lvl="0" algn="l">
              <a:lnSpc>
                <a:spcPct val="90000"/>
              </a:lnSpc>
              <a:spcAft>
                <a:spcPts val="300"/>
              </a:spcAft>
              <a:tabLst>
                <a:tab pos="274320" algn="l"/>
              </a:tabLst>
            </a:pP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806594"/>
            <a:ext cx="3552825" cy="265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6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3" y="559593"/>
            <a:ext cx="7038975" cy="5279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54" y="90534"/>
            <a:ext cx="8229600" cy="73029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DOE Carbon Capture Projects - Coal</a:t>
            </a:r>
            <a:endParaRPr lang="en-US" sz="3600" b="1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66406" y="5356200"/>
            <a:ext cx="2027976" cy="1145130"/>
          </a:xfrm>
          <a:ln>
            <a:solidFill>
              <a:srgbClr val="007300"/>
            </a:solidFill>
          </a:ln>
        </p:spPr>
        <p:txBody>
          <a:bodyPr>
            <a:normAutofit/>
          </a:bodyPr>
          <a:lstStyle/>
          <a:p>
            <a:pPr marL="228600" lvl="2">
              <a:lnSpc>
                <a:spcPct val="125000"/>
              </a:lnSpc>
            </a:pPr>
            <a:r>
              <a:rPr lang="en-US" sz="1400" dirty="0" smtClean="0"/>
              <a:t>70 R&amp;D projects</a:t>
            </a:r>
          </a:p>
          <a:p>
            <a:pPr marL="228600" lvl="2">
              <a:lnSpc>
                <a:spcPct val="125000"/>
              </a:lnSpc>
            </a:pPr>
            <a:r>
              <a:rPr lang="en-US" sz="1400" dirty="0" smtClean="0"/>
              <a:t>$650M portfolio</a:t>
            </a:r>
          </a:p>
          <a:p>
            <a:pPr marL="228600" lvl="2">
              <a:lnSpc>
                <a:spcPct val="125000"/>
              </a:lnSpc>
            </a:pPr>
            <a:r>
              <a:rPr lang="en-US" sz="1400" dirty="0" smtClean="0"/>
              <a:t>23% cost share</a:t>
            </a:r>
          </a:p>
          <a:p>
            <a:pPr marL="346075" lvl="2">
              <a:lnSpc>
                <a:spcPct val="170000"/>
              </a:lnSpc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157900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map_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514475"/>
            <a:ext cx="5715000" cy="35909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7512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  <a:cs typeface="Arial" pitchFamily="34" charset="0"/>
              </a:rPr>
              <a:t>DOE CCUS Demonstration Projects</a:t>
            </a:r>
            <a:endParaRPr lang="en-US" sz="3600" b="1" dirty="0">
              <a:latin typeface="+mn-lt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400675" y="40005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29125" y="44767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581525" y="4400550"/>
            <a:ext cx="76200" cy="76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43525" y="2876550"/>
            <a:ext cx="76200" cy="76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29200" y="4238625"/>
            <a:ext cx="76200" cy="76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952875" y="39243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105025" y="31623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34000" y="305752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295400" y="5105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Rectangle 87"/>
          <p:cNvSpPr>
            <a:spLocks noChangeArrowheads="1"/>
          </p:cNvSpPr>
          <p:nvPr/>
        </p:nvSpPr>
        <p:spPr bwMode="auto">
          <a:xfrm>
            <a:off x="7586664" y="5292045"/>
            <a:ext cx="228600" cy="227012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tabLst>
                <a:tab pos="1201738" algn="ctr"/>
              </a:tabLst>
            </a:pPr>
            <a:endParaRPr lang="en-US" sz="800" b="1" i="0">
              <a:solidFill>
                <a:schemeClr val="tx1"/>
              </a:solidFill>
            </a:endParaRPr>
          </a:p>
        </p:txBody>
      </p:sp>
      <p:sp>
        <p:nvSpPr>
          <p:cNvPr id="58" name="Text Box 91"/>
          <p:cNvSpPr txBox="1">
            <a:spLocks noChangeArrowheads="1"/>
          </p:cNvSpPr>
          <p:nvPr/>
        </p:nvSpPr>
        <p:spPr bwMode="auto">
          <a:xfrm>
            <a:off x="7817220" y="5255532"/>
            <a:ext cx="943536" cy="266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pPr defTabSz="966788" eaLnBrk="0" hangingPunct="0">
              <a:spcBef>
                <a:spcPct val="50000"/>
              </a:spcBef>
            </a:pPr>
            <a:r>
              <a:rPr lang="en-US" sz="1100" i="0" dirty="0" smtClean="0">
                <a:effectLst/>
              </a:rPr>
              <a:t>CCPI </a:t>
            </a:r>
            <a:endParaRPr lang="en-US" sz="1100" i="0" dirty="0">
              <a:effectLst/>
            </a:endParaRPr>
          </a:p>
        </p:txBody>
      </p:sp>
      <p:sp>
        <p:nvSpPr>
          <p:cNvPr id="59" name="Rectangle 87"/>
          <p:cNvSpPr>
            <a:spLocks noChangeArrowheads="1"/>
          </p:cNvSpPr>
          <p:nvPr/>
        </p:nvSpPr>
        <p:spPr bwMode="auto">
          <a:xfrm>
            <a:off x="7580183" y="4968786"/>
            <a:ext cx="228600" cy="227012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tabLst>
                <a:tab pos="1201738" algn="ctr"/>
              </a:tabLst>
            </a:pPr>
            <a:endParaRPr lang="en-US" sz="800" b="1" i="0">
              <a:solidFill>
                <a:schemeClr val="tx1"/>
              </a:solidFill>
            </a:endParaRPr>
          </a:p>
        </p:txBody>
      </p:sp>
      <p:sp>
        <p:nvSpPr>
          <p:cNvPr id="61" name="Text Box 91"/>
          <p:cNvSpPr txBox="1">
            <a:spLocks noChangeArrowheads="1"/>
          </p:cNvSpPr>
          <p:nvPr/>
        </p:nvSpPr>
        <p:spPr bwMode="auto">
          <a:xfrm>
            <a:off x="7653736" y="4953000"/>
            <a:ext cx="1149350" cy="266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 defTabSz="966788" eaLnBrk="0" hangingPunct="0">
              <a:spcBef>
                <a:spcPct val="50000"/>
              </a:spcBef>
            </a:pPr>
            <a:r>
              <a:rPr lang="en-US" sz="1100" i="0" dirty="0" err="1" smtClean="0">
                <a:effectLst/>
              </a:rPr>
              <a:t>FutureGen</a:t>
            </a:r>
            <a:endParaRPr lang="en-US" sz="1100" i="0" dirty="0">
              <a:effectLst/>
            </a:endParaRPr>
          </a:p>
        </p:txBody>
      </p:sp>
      <p:sp>
        <p:nvSpPr>
          <p:cNvPr id="62" name="Rectangle 87"/>
          <p:cNvSpPr>
            <a:spLocks noChangeArrowheads="1"/>
          </p:cNvSpPr>
          <p:nvPr/>
        </p:nvSpPr>
        <p:spPr bwMode="auto">
          <a:xfrm>
            <a:off x="7595313" y="5640306"/>
            <a:ext cx="228600" cy="2270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tabLst>
                <a:tab pos="1201738" algn="ctr"/>
              </a:tabLst>
            </a:pPr>
            <a:endParaRPr lang="en-US" sz="800" b="1" i="0">
              <a:solidFill>
                <a:schemeClr val="tx1"/>
              </a:solidFill>
            </a:endParaRPr>
          </a:p>
        </p:txBody>
      </p:sp>
      <p:sp>
        <p:nvSpPr>
          <p:cNvPr id="63" name="Text Box 91"/>
          <p:cNvSpPr txBox="1">
            <a:spLocks noChangeArrowheads="1"/>
          </p:cNvSpPr>
          <p:nvPr/>
        </p:nvSpPr>
        <p:spPr bwMode="auto">
          <a:xfrm>
            <a:off x="7698814" y="5631836"/>
            <a:ext cx="1149350" cy="266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algn="ctr" defTabSz="966788" eaLnBrk="0" hangingPunct="0">
              <a:spcBef>
                <a:spcPct val="50000"/>
              </a:spcBef>
            </a:pPr>
            <a:r>
              <a:rPr lang="en-US" sz="1100" i="0" dirty="0" smtClean="0">
                <a:effectLst/>
              </a:rPr>
              <a:t>ICCS (Area I)</a:t>
            </a:r>
            <a:endParaRPr lang="en-US" sz="1100" i="0" dirty="0">
              <a:effectLst/>
            </a:endParaRPr>
          </a:p>
        </p:txBody>
      </p:sp>
      <p:cxnSp>
        <p:nvCxnSpPr>
          <p:cNvPr id="65" name="Straight Arrow Connector 64"/>
          <p:cNvCxnSpPr>
            <a:stCxn id="48" idx="2"/>
          </p:cNvCxnSpPr>
          <p:nvPr/>
        </p:nvCxnSpPr>
        <p:spPr>
          <a:xfrm rot="16200000" flipH="1">
            <a:off x="1316919" y="2459919"/>
            <a:ext cx="525960" cy="955004"/>
          </a:xfrm>
          <a:prstGeom prst="straightConnector1">
            <a:avLst/>
          </a:prstGeom>
          <a:ln w="28575">
            <a:solidFill>
              <a:srgbClr val="FFCC6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0" idx="3"/>
          </p:cNvCxnSpPr>
          <p:nvPr/>
        </p:nvCxnSpPr>
        <p:spPr>
          <a:xfrm flipV="1">
            <a:off x="2438400" y="3962400"/>
            <a:ext cx="1447800" cy="3721"/>
          </a:xfrm>
          <a:prstGeom prst="straightConnector1">
            <a:avLst/>
          </a:prstGeom>
          <a:ln w="28575">
            <a:solidFill>
              <a:srgbClr val="FFCC6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 82"/>
          <p:cNvSpPr>
            <a:spLocks noChangeArrowheads="1"/>
          </p:cNvSpPr>
          <p:nvPr/>
        </p:nvSpPr>
        <p:spPr bwMode="auto">
          <a:xfrm>
            <a:off x="228600" y="1905000"/>
            <a:ext cx="1747594" cy="769441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hangingPunct="0">
              <a:tabLst>
                <a:tab pos="1201738" algn="ctr"/>
              </a:tabLst>
            </a:pPr>
            <a:r>
              <a:rPr lang="en-US" sz="1100" i="0" dirty="0">
                <a:solidFill>
                  <a:schemeClr val="tx1"/>
                </a:solidFill>
              </a:rPr>
              <a:t>Hydrogen Energy California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>
                <a:solidFill>
                  <a:schemeClr val="tx1"/>
                </a:solidFill>
              </a:rPr>
              <a:t>IGCC with EOR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$408 Million </a:t>
            </a:r>
            <a:r>
              <a:rPr lang="en-US" sz="1100" i="0" dirty="0">
                <a:solidFill>
                  <a:schemeClr val="tx1"/>
                </a:solidFill>
              </a:rPr>
              <a:t>- DOE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$4.0 Billion </a:t>
            </a:r>
            <a:r>
              <a:rPr lang="en-US" sz="1100" i="0" dirty="0">
                <a:solidFill>
                  <a:schemeClr val="tx1"/>
                </a:solidFill>
              </a:rPr>
              <a:t>- Total</a:t>
            </a:r>
          </a:p>
        </p:txBody>
      </p:sp>
      <p:sp>
        <p:nvSpPr>
          <p:cNvPr id="50" name="Rectangle 100"/>
          <p:cNvSpPr>
            <a:spLocks noChangeArrowheads="1"/>
          </p:cNvSpPr>
          <p:nvPr/>
        </p:nvSpPr>
        <p:spPr bwMode="auto">
          <a:xfrm>
            <a:off x="682791" y="3581400"/>
            <a:ext cx="1755609" cy="769441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hangingPunct="0">
              <a:tabLst>
                <a:tab pos="1201738" algn="ctr"/>
              </a:tabLst>
            </a:pPr>
            <a:r>
              <a:rPr lang="en-US" sz="1100" i="0" dirty="0">
                <a:solidFill>
                  <a:schemeClr val="tx1"/>
                </a:solidFill>
              </a:rPr>
              <a:t>Summit Texas Clean Energy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>
                <a:solidFill>
                  <a:schemeClr val="tx1"/>
                </a:solidFill>
              </a:rPr>
              <a:t>IGCC with EOR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$450 Million </a:t>
            </a:r>
            <a:r>
              <a:rPr lang="en-US" sz="1100" i="0" dirty="0">
                <a:solidFill>
                  <a:schemeClr val="tx1"/>
                </a:solidFill>
              </a:rPr>
              <a:t>- DOE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>
                <a:solidFill>
                  <a:schemeClr val="tx1"/>
                </a:solidFill>
              </a:rPr>
              <a:t>$</a:t>
            </a:r>
            <a:r>
              <a:rPr lang="en-US" sz="1100" i="0" dirty="0" smtClean="0">
                <a:solidFill>
                  <a:schemeClr val="tx1"/>
                </a:solidFill>
              </a:rPr>
              <a:t>1.7 Billion - </a:t>
            </a:r>
            <a:r>
              <a:rPr lang="en-US" sz="1100" i="0" dirty="0">
                <a:solidFill>
                  <a:schemeClr val="tx1"/>
                </a:solidFill>
              </a:rPr>
              <a:t>Total</a:t>
            </a:r>
          </a:p>
        </p:txBody>
      </p:sp>
      <p:cxnSp>
        <p:nvCxnSpPr>
          <p:cNvPr id="75" name="Straight Arrow Connector 74"/>
          <p:cNvCxnSpPr>
            <a:stCxn id="49" idx="3"/>
          </p:cNvCxnSpPr>
          <p:nvPr/>
        </p:nvCxnSpPr>
        <p:spPr>
          <a:xfrm flipV="1">
            <a:off x="2666999" y="4572000"/>
            <a:ext cx="1676401" cy="621760"/>
          </a:xfrm>
          <a:prstGeom prst="straightConnector1">
            <a:avLst/>
          </a:prstGeom>
          <a:ln w="28575">
            <a:solidFill>
              <a:srgbClr val="FFCC6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angle 98"/>
          <p:cNvSpPr>
            <a:spLocks noChangeArrowheads="1"/>
          </p:cNvSpPr>
          <p:nvPr/>
        </p:nvSpPr>
        <p:spPr bwMode="auto">
          <a:xfrm>
            <a:off x="762000" y="4724400"/>
            <a:ext cx="1904999" cy="938719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tabLst>
                <a:tab pos="1201738" algn="ctr"/>
              </a:tabLst>
            </a:pPr>
            <a:r>
              <a:rPr lang="en-US" sz="1100" i="0" dirty="0">
                <a:solidFill>
                  <a:schemeClr val="tx1"/>
                </a:solidFill>
              </a:rPr>
              <a:t>NRG Energy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>
                <a:solidFill>
                  <a:schemeClr val="tx1"/>
                </a:solidFill>
              </a:rPr>
              <a:t>Post </a:t>
            </a:r>
            <a:r>
              <a:rPr lang="en-US" sz="1100" i="0" dirty="0" smtClean="0">
                <a:solidFill>
                  <a:schemeClr val="tx1"/>
                </a:solidFill>
              </a:rPr>
              <a:t>Combustion with </a:t>
            </a:r>
            <a:r>
              <a:rPr lang="en-US" sz="1100" i="0" dirty="0">
                <a:solidFill>
                  <a:schemeClr val="tx1"/>
                </a:solidFill>
              </a:rPr>
              <a:t>CO</a:t>
            </a:r>
            <a:r>
              <a:rPr lang="en-US" sz="1100" i="0" baseline="-25000" dirty="0">
                <a:solidFill>
                  <a:schemeClr val="tx1"/>
                </a:solidFill>
              </a:rPr>
              <a:t>2</a:t>
            </a:r>
            <a:r>
              <a:rPr lang="en-US" sz="1100" i="0" dirty="0">
                <a:solidFill>
                  <a:schemeClr val="tx1"/>
                </a:solidFill>
              </a:rPr>
              <a:t> </a:t>
            </a:r>
            <a:r>
              <a:rPr lang="en-US" sz="1100" i="0" dirty="0" smtClean="0">
                <a:solidFill>
                  <a:schemeClr val="tx1"/>
                </a:solidFill>
              </a:rPr>
              <a:t>Capture with EOR</a:t>
            </a:r>
            <a:endParaRPr lang="en-US" sz="1100" i="0" dirty="0">
              <a:solidFill>
                <a:schemeClr val="tx1"/>
              </a:solidFill>
            </a:endParaRP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>
                <a:solidFill>
                  <a:schemeClr val="tx1"/>
                </a:solidFill>
              </a:rPr>
              <a:t>$</a:t>
            </a:r>
            <a:r>
              <a:rPr lang="en-US" sz="1100" i="0" dirty="0" smtClean="0">
                <a:solidFill>
                  <a:schemeClr val="tx1"/>
                </a:solidFill>
              </a:rPr>
              <a:t>167 Million – DOE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$339 Million - Total</a:t>
            </a:r>
            <a:endParaRPr lang="en-US" sz="1100" i="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>
            <a:stCxn id="54" idx="0"/>
          </p:cNvCxnSpPr>
          <p:nvPr/>
        </p:nvCxnSpPr>
        <p:spPr>
          <a:xfrm rot="5400000" flipH="1" flipV="1">
            <a:off x="4009187" y="4618787"/>
            <a:ext cx="609600" cy="51602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Rectangle 87"/>
          <p:cNvSpPr>
            <a:spLocks noChangeArrowheads="1"/>
          </p:cNvSpPr>
          <p:nvPr/>
        </p:nvSpPr>
        <p:spPr bwMode="auto">
          <a:xfrm>
            <a:off x="3006547" y="5181600"/>
            <a:ext cx="2098853" cy="938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Air Products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CO</a:t>
            </a:r>
            <a:r>
              <a:rPr lang="en-US" sz="1100" i="0" baseline="-25000" dirty="0" smtClean="0">
                <a:solidFill>
                  <a:schemeClr val="tx1"/>
                </a:solidFill>
              </a:rPr>
              <a:t>2</a:t>
            </a:r>
            <a:r>
              <a:rPr lang="en-US" sz="1100" i="0" dirty="0" smtClean="0">
                <a:solidFill>
                  <a:schemeClr val="tx1"/>
                </a:solidFill>
              </a:rPr>
              <a:t> Capture from Steam Methane Reformers with EOR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$284 Million - DOE 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$431 Million - Total </a:t>
            </a:r>
            <a:endParaRPr lang="en-US" sz="1100" i="0" dirty="0">
              <a:solidFill>
                <a:schemeClr val="tx1"/>
              </a:solidFill>
            </a:endParaRPr>
          </a:p>
        </p:txBody>
      </p:sp>
      <p:cxnSp>
        <p:nvCxnSpPr>
          <p:cNvPr id="81" name="Straight Arrow Connector 80"/>
          <p:cNvCxnSpPr>
            <a:stCxn id="53" idx="0"/>
          </p:cNvCxnSpPr>
          <p:nvPr/>
        </p:nvCxnSpPr>
        <p:spPr>
          <a:xfrm flipH="1" flipV="1">
            <a:off x="5105401" y="4343400"/>
            <a:ext cx="1170014" cy="524961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Rectangle 87"/>
          <p:cNvSpPr>
            <a:spLocks noChangeArrowheads="1"/>
          </p:cNvSpPr>
          <p:nvPr/>
        </p:nvSpPr>
        <p:spPr bwMode="auto">
          <a:xfrm>
            <a:off x="5389267" y="4868361"/>
            <a:ext cx="1772295" cy="938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Leucadia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CO</a:t>
            </a:r>
            <a:r>
              <a:rPr lang="en-US" sz="1100" i="0" baseline="-25000" dirty="0" smtClean="0">
                <a:solidFill>
                  <a:schemeClr val="tx1"/>
                </a:solidFill>
              </a:rPr>
              <a:t>2 </a:t>
            </a:r>
            <a:r>
              <a:rPr lang="en-US" sz="1100" dirty="0" smtClean="0">
                <a:solidFill>
                  <a:schemeClr val="tx1"/>
                </a:solidFill>
              </a:rPr>
              <a:t>C</a:t>
            </a:r>
            <a:r>
              <a:rPr lang="en-US" sz="1100" i="0" dirty="0" smtClean="0">
                <a:solidFill>
                  <a:schemeClr val="tx1"/>
                </a:solidFill>
              </a:rPr>
              <a:t>apture from Methanol  with EOR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$261 Million - DOE 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$436 Million - Total </a:t>
            </a:r>
            <a:endParaRPr lang="en-US" sz="1100" i="0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>
            <a:stCxn id="51" idx="3"/>
          </p:cNvCxnSpPr>
          <p:nvPr/>
        </p:nvCxnSpPr>
        <p:spPr>
          <a:xfrm>
            <a:off x="4843804" y="2755360"/>
            <a:ext cx="413996" cy="292640"/>
          </a:xfrm>
          <a:prstGeom prst="straightConnector1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2" idx="2"/>
          </p:cNvCxnSpPr>
          <p:nvPr/>
        </p:nvCxnSpPr>
        <p:spPr>
          <a:xfrm flipH="1">
            <a:off x="5562604" y="2064841"/>
            <a:ext cx="2019296" cy="75455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Rectangle 87"/>
          <p:cNvSpPr>
            <a:spLocks noChangeArrowheads="1"/>
          </p:cNvSpPr>
          <p:nvPr/>
        </p:nvSpPr>
        <p:spPr bwMode="auto">
          <a:xfrm>
            <a:off x="6248400" y="1295400"/>
            <a:ext cx="26670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Archer Daniels Midland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CO</a:t>
            </a:r>
            <a:r>
              <a:rPr lang="en-US" sz="1100" i="0" baseline="-25000" dirty="0" smtClean="0">
                <a:solidFill>
                  <a:schemeClr val="tx1"/>
                </a:solidFill>
              </a:rPr>
              <a:t>2</a:t>
            </a:r>
            <a:r>
              <a:rPr lang="en-US" sz="1100" i="0" dirty="0" smtClean="0">
                <a:solidFill>
                  <a:schemeClr val="tx1"/>
                </a:solidFill>
              </a:rPr>
              <a:t> Capture from Ethanol </a:t>
            </a:r>
            <a:r>
              <a:rPr lang="en-US" sz="1100" dirty="0" smtClean="0">
                <a:solidFill>
                  <a:schemeClr val="tx1"/>
                </a:solidFill>
              </a:rPr>
              <a:t>w/ saline storage</a:t>
            </a:r>
            <a:r>
              <a:rPr lang="en-US" sz="1100" i="0" dirty="0" smtClean="0">
                <a:solidFill>
                  <a:schemeClr val="tx1"/>
                </a:solidFill>
              </a:rPr>
              <a:t>  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$141 Million - DOE 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$208 Million - Total 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51" name="Rectangle 77"/>
          <p:cNvSpPr>
            <a:spLocks noChangeArrowheads="1"/>
          </p:cNvSpPr>
          <p:nvPr/>
        </p:nvSpPr>
        <p:spPr bwMode="auto">
          <a:xfrm>
            <a:off x="2717902" y="2286000"/>
            <a:ext cx="2125902" cy="938719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hangingPunct="0">
              <a:tabLst>
                <a:tab pos="1201738" algn="ctr"/>
              </a:tabLst>
            </a:pPr>
            <a:r>
              <a:rPr lang="en-US" sz="1100" i="0" dirty="0" err="1" smtClean="0">
                <a:solidFill>
                  <a:schemeClr val="tx1"/>
                </a:solidFill>
              </a:rPr>
              <a:t>FutureGen</a:t>
            </a:r>
            <a:r>
              <a:rPr lang="en-US" sz="1100" i="0" dirty="0" smtClean="0">
                <a:solidFill>
                  <a:schemeClr val="tx1"/>
                </a:solidFill>
              </a:rPr>
              <a:t> 2.0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Oxy-combustion with CO</a:t>
            </a:r>
            <a:r>
              <a:rPr lang="en-US" sz="1100" i="0" baseline="-25000" dirty="0" smtClean="0">
                <a:solidFill>
                  <a:schemeClr val="tx1"/>
                </a:solidFill>
              </a:rPr>
              <a:t>2</a:t>
            </a:r>
            <a:r>
              <a:rPr lang="en-US" sz="1100" i="0" dirty="0" smtClean="0">
                <a:solidFill>
                  <a:schemeClr val="tx1"/>
                </a:solidFill>
              </a:rPr>
              <a:t> capture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 and </a:t>
            </a:r>
            <a:r>
              <a:rPr lang="en-US" sz="1100" dirty="0" smtClean="0">
                <a:solidFill>
                  <a:schemeClr val="tx1"/>
                </a:solidFill>
              </a:rPr>
              <a:t>s</a:t>
            </a:r>
            <a:r>
              <a:rPr lang="en-US" sz="1100" i="0" dirty="0" smtClean="0">
                <a:solidFill>
                  <a:schemeClr val="tx1"/>
                </a:solidFill>
              </a:rPr>
              <a:t>aline storage</a:t>
            </a:r>
            <a:endParaRPr lang="en-US" sz="1100" i="0" dirty="0">
              <a:solidFill>
                <a:schemeClr val="tx1"/>
              </a:solidFill>
            </a:endParaRP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$1.0 Billion - DOE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$1.3 Billion - Total  </a:t>
            </a:r>
            <a:endParaRPr lang="en-US" sz="1100" i="0" dirty="0">
              <a:solidFill>
                <a:schemeClr val="tx1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5638800" y="4038600"/>
            <a:ext cx="1524000" cy="762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Rectangle 79"/>
          <p:cNvSpPr>
            <a:spLocks noChangeArrowheads="1"/>
          </p:cNvSpPr>
          <p:nvPr/>
        </p:nvSpPr>
        <p:spPr bwMode="auto">
          <a:xfrm>
            <a:off x="6553200" y="3733800"/>
            <a:ext cx="2483373" cy="769441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Southern Company </a:t>
            </a:r>
            <a:r>
              <a:rPr lang="en-US" sz="1100" i="0" dirty="0">
                <a:solidFill>
                  <a:schemeClr val="tx1"/>
                </a:solidFill>
              </a:rPr>
              <a:t>Services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>
                <a:solidFill>
                  <a:schemeClr val="tx1"/>
                </a:solidFill>
              </a:rPr>
              <a:t>IGCC-Transport </a:t>
            </a:r>
            <a:r>
              <a:rPr lang="en-US" sz="1100" i="0" dirty="0" err="1" smtClean="0">
                <a:solidFill>
                  <a:schemeClr val="tx1"/>
                </a:solidFill>
              </a:rPr>
              <a:t>Gasifier</a:t>
            </a:r>
            <a:r>
              <a:rPr lang="en-US" sz="1100" dirty="0" smtClean="0">
                <a:solidFill>
                  <a:schemeClr val="tx1"/>
                </a:solidFill>
              </a:rPr>
              <a:t>  w/CO2 </a:t>
            </a:r>
            <a:r>
              <a:rPr lang="en-US" sz="1100" i="0" dirty="0" smtClean="0">
                <a:solidFill>
                  <a:schemeClr val="tx1"/>
                </a:solidFill>
              </a:rPr>
              <a:t>pipeline</a:t>
            </a:r>
            <a:endParaRPr lang="en-US" sz="1100" i="0" dirty="0">
              <a:solidFill>
                <a:schemeClr val="tx1"/>
              </a:solidFill>
            </a:endParaRP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>
                <a:solidFill>
                  <a:schemeClr val="tx1"/>
                </a:solidFill>
              </a:rPr>
              <a:t>$</a:t>
            </a:r>
            <a:r>
              <a:rPr lang="en-US" sz="1100" i="0" dirty="0" smtClean="0">
                <a:solidFill>
                  <a:schemeClr val="tx1"/>
                </a:solidFill>
              </a:rPr>
              <a:t>270 Million </a:t>
            </a:r>
            <a:r>
              <a:rPr lang="en-US" sz="1100" i="0" dirty="0">
                <a:solidFill>
                  <a:schemeClr val="tx1"/>
                </a:solidFill>
              </a:rPr>
              <a:t>- DOE</a:t>
            </a:r>
          </a:p>
          <a:p>
            <a:pPr algn="ctr" eaLnBrk="0" hangingPunct="0">
              <a:tabLst>
                <a:tab pos="1201738" algn="ctr"/>
              </a:tabLst>
            </a:pPr>
            <a:r>
              <a:rPr lang="en-US" sz="1100" i="0" dirty="0" smtClean="0">
                <a:solidFill>
                  <a:schemeClr val="tx1"/>
                </a:solidFill>
              </a:rPr>
              <a:t>$2.67 Billion </a:t>
            </a:r>
            <a:r>
              <a:rPr lang="en-US" sz="1100" i="0" dirty="0">
                <a:solidFill>
                  <a:schemeClr val="tx1"/>
                </a:solidFill>
              </a:rPr>
              <a:t>- Total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6800" y="618564"/>
            <a:ext cx="7010400" cy="52443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1000"/>
              </a:spcAft>
            </a:pPr>
            <a:r>
              <a:rPr lang="en-US" sz="1750" b="1" i="1" dirty="0" smtClean="0">
                <a:solidFill>
                  <a:srgbClr val="008000"/>
                </a:solidFill>
                <a:latin typeface="+mj-lt"/>
                <a:cs typeface="Arial" pitchFamily="34" charset="0"/>
              </a:rPr>
              <a:t>Focus – Large-scale commercial demonstration of CCUS integrated with coal power generation and industrial sources. </a:t>
            </a:r>
            <a:endParaRPr lang="en-US" sz="1750" i="1" dirty="0" smtClean="0">
              <a:solidFill>
                <a:srgbClr val="008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6" grpId="0" animBg="1"/>
      <p:bldP spid="58" grpId="0"/>
      <p:bldP spid="59" grpId="0" animBg="1"/>
      <p:bldP spid="61" grpId="0"/>
      <p:bldP spid="62" grpId="0" animBg="1"/>
      <p:bldP spid="63" grpId="0"/>
      <p:bldP spid="48" grpId="0" animBg="1"/>
      <p:bldP spid="50" grpId="0" animBg="1"/>
      <p:bldP spid="49" grpId="0" animBg="1"/>
      <p:bldP spid="54" grpId="0" animBg="1"/>
      <p:bldP spid="53" grpId="0" animBg="1"/>
      <p:bldP spid="52" grpId="0" animBg="1"/>
      <p:bldP spid="51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950" y="4973638"/>
            <a:ext cx="8382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4344988"/>
            <a:ext cx="5842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850" y="4330700"/>
            <a:ext cx="8382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22250" y="4922838"/>
            <a:ext cx="642938" cy="490537"/>
            <a:chOff x="867" y="1822"/>
            <a:chExt cx="536" cy="409"/>
          </a:xfrm>
        </p:grpSpPr>
        <p:sp>
          <p:nvSpPr>
            <p:cNvPr id="41013" name="Freeform 21"/>
            <p:cNvSpPr>
              <a:spLocks/>
            </p:cNvSpPr>
            <p:nvPr/>
          </p:nvSpPr>
          <p:spPr bwMode="auto">
            <a:xfrm>
              <a:off x="867" y="1822"/>
              <a:ext cx="451" cy="409"/>
            </a:xfrm>
            <a:custGeom>
              <a:avLst/>
              <a:gdLst>
                <a:gd name="T0" fmla="*/ 264 w 451"/>
                <a:gd name="T1" fmla="*/ 290 h 409"/>
                <a:gd name="T2" fmla="*/ 258 w 451"/>
                <a:gd name="T3" fmla="*/ 294 h 409"/>
                <a:gd name="T4" fmla="*/ 252 w 451"/>
                <a:gd name="T5" fmla="*/ 299 h 409"/>
                <a:gd name="T6" fmla="*/ 245 w 451"/>
                <a:gd name="T7" fmla="*/ 303 h 409"/>
                <a:gd name="T8" fmla="*/ 238 w 451"/>
                <a:gd name="T9" fmla="*/ 306 h 409"/>
                <a:gd name="T10" fmla="*/ 231 w 451"/>
                <a:gd name="T11" fmla="*/ 309 h 409"/>
                <a:gd name="T12" fmla="*/ 224 w 451"/>
                <a:gd name="T13" fmla="*/ 312 h 409"/>
                <a:gd name="T14" fmla="*/ 217 w 451"/>
                <a:gd name="T15" fmla="*/ 314 h 409"/>
                <a:gd name="T16" fmla="*/ 209 w 451"/>
                <a:gd name="T17" fmla="*/ 315 h 409"/>
                <a:gd name="T18" fmla="*/ 201 w 451"/>
                <a:gd name="T19" fmla="*/ 316 h 409"/>
                <a:gd name="T20" fmla="*/ 193 w 451"/>
                <a:gd name="T21" fmla="*/ 316 h 409"/>
                <a:gd name="T22" fmla="*/ 176 w 451"/>
                <a:gd name="T23" fmla="*/ 315 h 409"/>
                <a:gd name="T24" fmla="*/ 161 w 451"/>
                <a:gd name="T25" fmla="*/ 312 h 409"/>
                <a:gd name="T26" fmla="*/ 146 w 451"/>
                <a:gd name="T27" fmla="*/ 306 h 409"/>
                <a:gd name="T28" fmla="*/ 133 w 451"/>
                <a:gd name="T29" fmla="*/ 298 h 409"/>
                <a:gd name="T30" fmla="*/ 120 w 451"/>
                <a:gd name="T31" fmla="*/ 289 h 409"/>
                <a:gd name="T32" fmla="*/ 110 w 451"/>
                <a:gd name="T33" fmla="*/ 277 h 409"/>
                <a:gd name="T34" fmla="*/ 101 w 451"/>
                <a:gd name="T35" fmla="*/ 265 h 409"/>
                <a:gd name="T36" fmla="*/ 94 w 451"/>
                <a:gd name="T37" fmla="*/ 251 h 409"/>
                <a:gd name="T38" fmla="*/ 89 w 451"/>
                <a:gd name="T39" fmla="*/ 236 h 409"/>
                <a:gd name="T40" fmla="*/ 86 w 451"/>
                <a:gd name="T41" fmla="*/ 220 h 409"/>
                <a:gd name="T42" fmla="*/ 85 w 451"/>
                <a:gd name="T43" fmla="*/ 204 h 409"/>
                <a:gd name="T44" fmla="*/ 87 w 451"/>
                <a:gd name="T45" fmla="*/ 188 h 409"/>
                <a:gd name="T46" fmla="*/ 92 w 451"/>
                <a:gd name="T47" fmla="*/ 173 h 409"/>
                <a:gd name="T48" fmla="*/ 98 w 451"/>
                <a:gd name="T49" fmla="*/ 159 h 409"/>
                <a:gd name="T50" fmla="*/ 106 w 451"/>
                <a:gd name="T51" fmla="*/ 146 h 409"/>
                <a:gd name="T52" fmla="*/ 117 w 451"/>
                <a:gd name="T53" fmla="*/ 134 h 409"/>
                <a:gd name="T54" fmla="*/ 128 w 451"/>
                <a:gd name="T55" fmla="*/ 124 h 409"/>
                <a:gd name="T56" fmla="*/ 141 w 451"/>
                <a:gd name="T57" fmla="*/ 115 h 409"/>
                <a:gd name="T58" fmla="*/ 156 w 451"/>
                <a:gd name="T59" fmla="*/ 109 h 409"/>
                <a:gd name="T60" fmla="*/ 171 w 451"/>
                <a:gd name="T61" fmla="*/ 105 h 409"/>
                <a:gd name="T62" fmla="*/ 187 w 451"/>
                <a:gd name="T63" fmla="*/ 103 h 409"/>
                <a:gd name="T64" fmla="*/ 198 w 451"/>
                <a:gd name="T65" fmla="*/ 103 h 409"/>
                <a:gd name="T66" fmla="*/ 207 w 451"/>
                <a:gd name="T67" fmla="*/ 104 h 409"/>
                <a:gd name="T68" fmla="*/ 216 w 451"/>
                <a:gd name="T69" fmla="*/ 105 h 409"/>
                <a:gd name="T70" fmla="*/ 224 w 451"/>
                <a:gd name="T71" fmla="*/ 107 h 409"/>
                <a:gd name="T72" fmla="*/ 232 w 451"/>
                <a:gd name="T73" fmla="*/ 110 h 409"/>
                <a:gd name="T74" fmla="*/ 239 w 451"/>
                <a:gd name="T75" fmla="*/ 113 h 409"/>
                <a:gd name="T76" fmla="*/ 247 w 451"/>
                <a:gd name="T77" fmla="*/ 117 h 409"/>
                <a:gd name="T78" fmla="*/ 254 w 451"/>
                <a:gd name="T79" fmla="*/ 122 h 409"/>
                <a:gd name="T80" fmla="*/ 260 w 451"/>
                <a:gd name="T81" fmla="*/ 127 h 409"/>
                <a:gd name="T82" fmla="*/ 266 w 451"/>
                <a:gd name="T83" fmla="*/ 132 h 409"/>
                <a:gd name="T84" fmla="*/ 272 w 451"/>
                <a:gd name="T85" fmla="*/ 138 h 409"/>
                <a:gd name="T86" fmla="*/ 360 w 451"/>
                <a:gd name="T87" fmla="*/ 61 h 409"/>
                <a:gd name="T88" fmla="*/ 259 w 451"/>
                <a:gd name="T89" fmla="*/ 76 h 409"/>
                <a:gd name="T90" fmla="*/ 201 w 451"/>
                <a:gd name="T91" fmla="*/ 36 h 409"/>
                <a:gd name="T92" fmla="*/ 149 w 451"/>
                <a:gd name="T93" fmla="*/ 79 h 409"/>
                <a:gd name="T94" fmla="*/ 54 w 451"/>
                <a:gd name="T95" fmla="*/ 55 h 409"/>
                <a:gd name="T96" fmla="*/ 67 w 451"/>
                <a:gd name="T97" fmla="*/ 150 h 409"/>
                <a:gd name="T98" fmla="*/ 25 w 451"/>
                <a:gd name="T99" fmla="*/ 206 h 409"/>
                <a:gd name="T100" fmla="*/ 67 w 451"/>
                <a:gd name="T101" fmla="*/ 260 h 409"/>
                <a:gd name="T102" fmla="*/ 55 w 451"/>
                <a:gd name="T103" fmla="*/ 355 h 409"/>
                <a:gd name="T104" fmla="*/ 150 w 451"/>
                <a:gd name="T105" fmla="*/ 334 h 409"/>
                <a:gd name="T106" fmla="*/ 196 w 451"/>
                <a:gd name="T107" fmla="*/ 381 h 409"/>
                <a:gd name="T108" fmla="*/ 260 w 451"/>
                <a:gd name="T109" fmla="*/ 339 h 409"/>
                <a:gd name="T110" fmla="*/ 451 w 451"/>
                <a:gd name="T111" fmla="*/ 28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1"/>
                <a:gd name="T169" fmla="*/ 0 h 409"/>
                <a:gd name="T170" fmla="*/ 451 w 451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1" h="409">
                  <a:moveTo>
                    <a:pt x="268" y="286"/>
                  </a:moveTo>
                  <a:lnTo>
                    <a:pt x="266" y="288"/>
                  </a:lnTo>
                  <a:lnTo>
                    <a:pt x="264" y="290"/>
                  </a:lnTo>
                  <a:lnTo>
                    <a:pt x="262" y="291"/>
                  </a:lnTo>
                  <a:lnTo>
                    <a:pt x="260" y="293"/>
                  </a:lnTo>
                  <a:lnTo>
                    <a:pt x="258" y="294"/>
                  </a:lnTo>
                  <a:lnTo>
                    <a:pt x="256" y="296"/>
                  </a:lnTo>
                  <a:lnTo>
                    <a:pt x="254" y="297"/>
                  </a:lnTo>
                  <a:lnTo>
                    <a:pt x="252" y="299"/>
                  </a:lnTo>
                  <a:lnTo>
                    <a:pt x="250" y="300"/>
                  </a:lnTo>
                  <a:lnTo>
                    <a:pt x="247" y="301"/>
                  </a:lnTo>
                  <a:lnTo>
                    <a:pt x="245" y="303"/>
                  </a:lnTo>
                  <a:lnTo>
                    <a:pt x="243" y="304"/>
                  </a:lnTo>
                  <a:lnTo>
                    <a:pt x="241" y="305"/>
                  </a:lnTo>
                  <a:lnTo>
                    <a:pt x="238" y="306"/>
                  </a:lnTo>
                  <a:lnTo>
                    <a:pt x="236" y="307"/>
                  </a:lnTo>
                  <a:lnTo>
                    <a:pt x="234" y="308"/>
                  </a:lnTo>
                  <a:lnTo>
                    <a:pt x="231" y="309"/>
                  </a:lnTo>
                  <a:lnTo>
                    <a:pt x="229" y="310"/>
                  </a:lnTo>
                  <a:lnTo>
                    <a:pt x="227" y="311"/>
                  </a:lnTo>
                  <a:lnTo>
                    <a:pt x="224" y="312"/>
                  </a:lnTo>
                  <a:lnTo>
                    <a:pt x="222" y="312"/>
                  </a:lnTo>
                  <a:lnTo>
                    <a:pt x="219" y="313"/>
                  </a:lnTo>
                  <a:lnTo>
                    <a:pt x="217" y="314"/>
                  </a:lnTo>
                  <a:lnTo>
                    <a:pt x="214" y="314"/>
                  </a:lnTo>
                  <a:lnTo>
                    <a:pt x="211" y="315"/>
                  </a:lnTo>
                  <a:lnTo>
                    <a:pt x="209" y="315"/>
                  </a:lnTo>
                  <a:lnTo>
                    <a:pt x="206" y="316"/>
                  </a:lnTo>
                  <a:lnTo>
                    <a:pt x="203" y="316"/>
                  </a:lnTo>
                  <a:lnTo>
                    <a:pt x="201" y="316"/>
                  </a:lnTo>
                  <a:lnTo>
                    <a:pt x="198" y="316"/>
                  </a:lnTo>
                  <a:lnTo>
                    <a:pt x="195" y="316"/>
                  </a:lnTo>
                  <a:lnTo>
                    <a:pt x="193" y="316"/>
                  </a:lnTo>
                  <a:lnTo>
                    <a:pt x="187" y="316"/>
                  </a:lnTo>
                  <a:lnTo>
                    <a:pt x="182" y="316"/>
                  </a:lnTo>
                  <a:lnTo>
                    <a:pt x="176" y="315"/>
                  </a:lnTo>
                  <a:lnTo>
                    <a:pt x="171" y="314"/>
                  </a:lnTo>
                  <a:lnTo>
                    <a:pt x="166" y="313"/>
                  </a:lnTo>
                  <a:lnTo>
                    <a:pt x="161" y="312"/>
                  </a:lnTo>
                  <a:lnTo>
                    <a:pt x="156" y="310"/>
                  </a:lnTo>
                  <a:lnTo>
                    <a:pt x="151" y="308"/>
                  </a:lnTo>
                  <a:lnTo>
                    <a:pt x="146" y="306"/>
                  </a:lnTo>
                  <a:lnTo>
                    <a:pt x="141" y="303"/>
                  </a:lnTo>
                  <a:lnTo>
                    <a:pt x="137" y="301"/>
                  </a:lnTo>
                  <a:lnTo>
                    <a:pt x="133" y="298"/>
                  </a:lnTo>
                  <a:lnTo>
                    <a:pt x="128" y="295"/>
                  </a:lnTo>
                  <a:lnTo>
                    <a:pt x="124" y="292"/>
                  </a:lnTo>
                  <a:lnTo>
                    <a:pt x="120" y="289"/>
                  </a:lnTo>
                  <a:lnTo>
                    <a:pt x="117" y="285"/>
                  </a:lnTo>
                  <a:lnTo>
                    <a:pt x="113" y="281"/>
                  </a:lnTo>
                  <a:lnTo>
                    <a:pt x="110" y="277"/>
                  </a:lnTo>
                  <a:lnTo>
                    <a:pt x="106" y="273"/>
                  </a:lnTo>
                  <a:lnTo>
                    <a:pt x="104" y="269"/>
                  </a:lnTo>
                  <a:lnTo>
                    <a:pt x="101" y="265"/>
                  </a:lnTo>
                  <a:lnTo>
                    <a:pt x="98" y="260"/>
                  </a:lnTo>
                  <a:lnTo>
                    <a:pt x="96" y="256"/>
                  </a:lnTo>
                  <a:lnTo>
                    <a:pt x="94" y="251"/>
                  </a:lnTo>
                  <a:lnTo>
                    <a:pt x="92" y="246"/>
                  </a:lnTo>
                  <a:lnTo>
                    <a:pt x="90" y="241"/>
                  </a:lnTo>
                  <a:lnTo>
                    <a:pt x="89" y="236"/>
                  </a:lnTo>
                  <a:lnTo>
                    <a:pt x="87" y="231"/>
                  </a:lnTo>
                  <a:lnTo>
                    <a:pt x="86" y="226"/>
                  </a:lnTo>
                  <a:lnTo>
                    <a:pt x="86" y="220"/>
                  </a:lnTo>
                  <a:lnTo>
                    <a:pt x="85" y="215"/>
                  </a:lnTo>
                  <a:lnTo>
                    <a:pt x="85" y="209"/>
                  </a:lnTo>
                  <a:lnTo>
                    <a:pt x="85" y="204"/>
                  </a:lnTo>
                  <a:lnTo>
                    <a:pt x="86" y="199"/>
                  </a:lnTo>
                  <a:lnTo>
                    <a:pt x="86" y="193"/>
                  </a:lnTo>
                  <a:lnTo>
                    <a:pt x="87" y="188"/>
                  </a:lnTo>
                  <a:lnTo>
                    <a:pt x="89" y="183"/>
                  </a:lnTo>
                  <a:lnTo>
                    <a:pt x="90" y="178"/>
                  </a:lnTo>
                  <a:lnTo>
                    <a:pt x="92" y="173"/>
                  </a:lnTo>
                  <a:lnTo>
                    <a:pt x="94" y="168"/>
                  </a:lnTo>
                  <a:lnTo>
                    <a:pt x="96" y="163"/>
                  </a:lnTo>
                  <a:lnTo>
                    <a:pt x="98" y="159"/>
                  </a:lnTo>
                  <a:lnTo>
                    <a:pt x="101" y="154"/>
                  </a:lnTo>
                  <a:lnTo>
                    <a:pt x="104" y="150"/>
                  </a:lnTo>
                  <a:lnTo>
                    <a:pt x="106" y="146"/>
                  </a:lnTo>
                  <a:lnTo>
                    <a:pt x="110" y="142"/>
                  </a:lnTo>
                  <a:lnTo>
                    <a:pt x="113" y="138"/>
                  </a:lnTo>
                  <a:lnTo>
                    <a:pt x="117" y="134"/>
                  </a:lnTo>
                  <a:lnTo>
                    <a:pt x="120" y="130"/>
                  </a:lnTo>
                  <a:lnTo>
                    <a:pt x="124" y="127"/>
                  </a:lnTo>
                  <a:lnTo>
                    <a:pt x="128" y="124"/>
                  </a:lnTo>
                  <a:lnTo>
                    <a:pt x="133" y="121"/>
                  </a:lnTo>
                  <a:lnTo>
                    <a:pt x="137" y="118"/>
                  </a:lnTo>
                  <a:lnTo>
                    <a:pt x="141" y="115"/>
                  </a:lnTo>
                  <a:lnTo>
                    <a:pt x="146" y="113"/>
                  </a:lnTo>
                  <a:lnTo>
                    <a:pt x="151" y="111"/>
                  </a:lnTo>
                  <a:lnTo>
                    <a:pt x="156" y="109"/>
                  </a:lnTo>
                  <a:lnTo>
                    <a:pt x="161" y="107"/>
                  </a:lnTo>
                  <a:lnTo>
                    <a:pt x="166" y="106"/>
                  </a:lnTo>
                  <a:lnTo>
                    <a:pt x="171" y="105"/>
                  </a:lnTo>
                  <a:lnTo>
                    <a:pt x="176" y="104"/>
                  </a:lnTo>
                  <a:lnTo>
                    <a:pt x="182" y="103"/>
                  </a:lnTo>
                  <a:lnTo>
                    <a:pt x="187" y="103"/>
                  </a:lnTo>
                  <a:lnTo>
                    <a:pt x="193" y="103"/>
                  </a:lnTo>
                  <a:lnTo>
                    <a:pt x="196" y="103"/>
                  </a:lnTo>
                  <a:lnTo>
                    <a:pt x="198" y="103"/>
                  </a:lnTo>
                  <a:lnTo>
                    <a:pt x="201" y="103"/>
                  </a:lnTo>
                  <a:lnTo>
                    <a:pt x="204" y="103"/>
                  </a:lnTo>
                  <a:lnTo>
                    <a:pt x="207" y="104"/>
                  </a:lnTo>
                  <a:lnTo>
                    <a:pt x="210" y="104"/>
                  </a:lnTo>
                  <a:lnTo>
                    <a:pt x="213" y="104"/>
                  </a:lnTo>
                  <a:lnTo>
                    <a:pt x="216" y="105"/>
                  </a:lnTo>
                  <a:lnTo>
                    <a:pt x="218" y="106"/>
                  </a:lnTo>
                  <a:lnTo>
                    <a:pt x="221" y="106"/>
                  </a:lnTo>
                  <a:lnTo>
                    <a:pt x="224" y="107"/>
                  </a:lnTo>
                  <a:lnTo>
                    <a:pt x="226" y="108"/>
                  </a:lnTo>
                  <a:lnTo>
                    <a:pt x="229" y="109"/>
                  </a:lnTo>
                  <a:lnTo>
                    <a:pt x="232" y="110"/>
                  </a:lnTo>
                  <a:lnTo>
                    <a:pt x="234" y="111"/>
                  </a:lnTo>
                  <a:lnTo>
                    <a:pt x="237" y="112"/>
                  </a:lnTo>
                  <a:lnTo>
                    <a:pt x="239" y="113"/>
                  </a:lnTo>
                  <a:lnTo>
                    <a:pt x="242" y="114"/>
                  </a:lnTo>
                  <a:lnTo>
                    <a:pt x="244" y="116"/>
                  </a:lnTo>
                  <a:lnTo>
                    <a:pt x="247" y="117"/>
                  </a:lnTo>
                  <a:lnTo>
                    <a:pt x="249" y="118"/>
                  </a:lnTo>
                  <a:lnTo>
                    <a:pt x="251" y="120"/>
                  </a:lnTo>
                  <a:lnTo>
                    <a:pt x="254" y="122"/>
                  </a:lnTo>
                  <a:lnTo>
                    <a:pt x="256" y="123"/>
                  </a:lnTo>
                  <a:lnTo>
                    <a:pt x="258" y="125"/>
                  </a:lnTo>
                  <a:lnTo>
                    <a:pt x="260" y="127"/>
                  </a:lnTo>
                  <a:lnTo>
                    <a:pt x="262" y="128"/>
                  </a:lnTo>
                  <a:lnTo>
                    <a:pt x="264" y="130"/>
                  </a:lnTo>
                  <a:lnTo>
                    <a:pt x="266" y="132"/>
                  </a:lnTo>
                  <a:lnTo>
                    <a:pt x="268" y="134"/>
                  </a:lnTo>
                  <a:lnTo>
                    <a:pt x="270" y="136"/>
                  </a:lnTo>
                  <a:lnTo>
                    <a:pt x="272" y="138"/>
                  </a:lnTo>
                  <a:lnTo>
                    <a:pt x="323" y="138"/>
                  </a:lnTo>
                  <a:lnTo>
                    <a:pt x="293" y="131"/>
                  </a:lnTo>
                  <a:lnTo>
                    <a:pt x="360" y="61"/>
                  </a:lnTo>
                  <a:lnTo>
                    <a:pt x="287" y="97"/>
                  </a:lnTo>
                  <a:lnTo>
                    <a:pt x="288" y="60"/>
                  </a:lnTo>
                  <a:lnTo>
                    <a:pt x="259" y="76"/>
                  </a:lnTo>
                  <a:lnTo>
                    <a:pt x="259" y="0"/>
                  </a:lnTo>
                  <a:lnTo>
                    <a:pt x="220" y="70"/>
                  </a:lnTo>
                  <a:lnTo>
                    <a:pt x="201" y="36"/>
                  </a:lnTo>
                  <a:lnTo>
                    <a:pt x="185" y="62"/>
                  </a:lnTo>
                  <a:lnTo>
                    <a:pt x="150" y="1"/>
                  </a:lnTo>
                  <a:lnTo>
                    <a:pt x="149" y="79"/>
                  </a:lnTo>
                  <a:lnTo>
                    <a:pt x="114" y="58"/>
                  </a:lnTo>
                  <a:lnTo>
                    <a:pt x="114" y="90"/>
                  </a:lnTo>
                  <a:lnTo>
                    <a:pt x="54" y="55"/>
                  </a:lnTo>
                  <a:lnTo>
                    <a:pt x="92" y="121"/>
                  </a:lnTo>
                  <a:lnTo>
                    <a:pt x="50" y="120"/>
                  </a:lnTo>
                  <a:lnTo>
                    <a:pt x="67" y="150"/>
                  </a:lnTo>
                  <a:lnTo>
                    <a:pt x="0" y="150"/>
                  </a:lnTo>
                  <a:lnTo>
                    <a:pt x="61" y="186"/>
                  </a:lnTo>
                  <a:lnTo>
                    <a:pt x="25" y="206"/>
                  </a:lnTo>
                  <a:lnTo>
                    <a:pt x="59" y="226"/>
                  </a:lnTo>
                  <a:lnTo>
                    <a:pt x="0" y="260"/>
                  </a:lnTo>
                  <a:lnTo>
                    <a:pt x="67" y="260"/>
                  </a:lnTo>
                  <a:lnTo>
                    <a:pt x="48" y="292"/>
                  </a:lnTo>
                  <a:lnTo>
                    <a:pt x="91" y="293"/>
                  </a:lnTo>
                  <a:lnTo>
                    <a:pt x="55" y="355"/>
                  </a:lnTo>
                  <a:lnTo>
                    <a:pt x="111" y="323"/>
                  </a:lnTo>
                  <a:lnTo>
                    <a:pt x="110" y="356"/>
                  </a:lnTo>
                  <a:lnTo>
                    <a:pt x="150" y="334"/>
                  </a:lnTo>
                  <a:lnTo>
                    <a:pt x="150" y="409"/>
                  </a:lnTo>
                  <a:lnTo>
                    <a:pt x="182" y="355"/>
                  </a:lnTo>
                  <a:lnTo>
                    <a:pt x="196" y="381"/>
                  </a:lnTo>
                  <a:lnTo>
                    <a:pt x="220" y="340"/>
                  </a:lnTo>
                  <a:lnTo>
                    <a:pt x="261" y="409"/>
                  </a:lnTo>
                  <a:lnTo>
                    <a:pt x="260" y="339"/>
                  </a:lnTo>
                  <a:lnTo>
                    <a:pt x="291" y="353"/>
                  </a:lnTo>
                  <a:lnTo>
                    <a:pt x="285" y="314"/>
                  </a:lnTo>
                  <a:lnTo>
                    <a:pt x="451" y="286"/>
                  </a:lnTo>
                  <a:lnTo>
                    <a:pt x="268" y="286"/>
                  </a:lnTo>
                  <a:close/>
                </a:path>
              </a:pathLst>
            </a:custGeom>
            <a:solidFill>
              <a:srgbClr val="738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14" name="Freeform 22"/>
            <p:cNvSpPr>
              <a:spLocks/>
            </p:cNvSpPr>
            <p:nvPr/>
          </p:nvSpPr>
          <p:spPr bwMode="auto">
            <a:xfrm>
              <a:off x="986" y="1977"/>
              <a:ext cx="93" cy="112"/>
            </a:xfrm>
            <a:custGeom>
              <a:avLst/>
              <a:gdLst>
                <a:gd name="T0" fmla="*/ 1 w 93"/>
                <a:gd name="T1" fmla="*/ 101 h 112"/>
                <a:gd name="T2" fmla="*/ 2 w 93"/>
                <a:gd name="T3" fmla="*/ 103 h 112"/>
                <a:gd name="T4" fmla="*/ 3 w 93"/>
                <a:gd name="T5" fmla="*/ 106 h 112"/>
                <a:gd name="T6" fmla="*/ 4 w 93"/>
                <a:gd name="T7" fmla="*/ 107 h 112"/>
                <a:gd name="T8" fmla="*/ 6 w 93"/>
                <a:gd name="T9" fmla="*/ 109 h 112"/>
                <a:gd name="T10" fmla="*/ 7 w 93"/>
                <a:gd name="T11" fmla="*/ 110 h 112"/>
                <a:gd name="T12" fmla="*/ 9 w 93"/>
                <a:gd name="T13" fmla="*/ 111 h 112"/>
                <a:gd name="T14" fmla="*/ 11 w 93"/>
                <a:gd name="T15" fmla="*/ 111 h 112"/>
                <a:gd name="T16" fmla="*/ 13 w 93"/>
                <a:gd name="T17" fmla="*/ 112 h 112"/>
                <a:gd name="T18" fmla="*/ 16 w 93"/>
                <a:gd name="T19" fmla="*/ 111 h 112"/>
                <a:gd name="T20" fmla="*/ 18 w 93"/>
                <a:gd name="T21" fmla="*/ 111 h 112"/>
                <a:gd name="T22" fmla="*/ 20 w 93"/>
                <a:gd name="T23" fmla="*/ 110 h 112"/>
                <a:gd name="T24" fmla="*/ 22 w 93"/>
                <a:gd name="T25" fmla="*/ 108 h 112"/>
                <a:gd name="T26" fmla="*/ 23 w 93"/>
                <a:gd name="T27" fmla="*/ 106 h 112"/>
                <a:gd name="T28" fmla="*/ 25 w 93"/>
                <a:gd name="T29" fmla="*/ 104 h 112"/>
                <a:gd name="T30" fmla="*/ 26 w 93"/>
                <a:gd name="T31" fmla="*/ 101 h 112"/>
                <a:gd name="T32" fmla="*/ 64 w 93"/>
                <a:gd name="T33" fmla="*/ 104 h 112"/>
                <a:gd name="T34" fmla="*/ 66 w 93"/>
                <a:gd name="T35" fmla="*/ 106 h 112"/>
                <a:gd name="T36" fmla="*/ 67 w 93"/>
                <a:gd name="T37" fmla="*/ 108 h 112"/>
                <a:gd name="T38" fmla="*/ 69 w 93"/>
                <a:gd name="T39" fmla="*/ 109 h 112"/>
                <a:gd name="T40" fmla="*/ 71 w 93"/>
                <a:gd name="T41" fmla="*/ 110 h 112"/>
                <a:gd name="T42" fmla="*/ 73 w 93"/>
                <a:gd name="T43" fmla="*/ 111 h 112"/>
                <a:gd name="T44" fmla="*/ 75 w 93"/>
                <a:gd name="T45" fmla="*/ 111 h 112"/>
                <a:gd name="T46" fmla="*/ 77 w 93"/>
                <a:gd name="T47" fmla="*/ 112 h 112"/>
                <a:gd name="T48" fmla="*/ 80 w 93"/>
                <a:gd name="T49" fmla="*/ 111 h 112"/>
                <a:gd name="T50" fmla="*/ 83 w 93"/>
                <a:gd name="T51" fmla="*/ 111 h 112"/>
                <a:gd name="T52" fmla="*/ 85 w 93"/>
                <a:gd name="T53" fmla="*/ 110 h 112"/>
                <a:gd name="T54" fmla="*/ 87 w 93"/>
                <a:gd name="T55" fmla="*/ 109 h 112"/>
                <a:gd name="T56" fmla="*/ 89 w 93"/>
                <a:gd name="T57" fmla="*/ 108 h 112"/>
                <a:gd name="T58" fmla="*/ 91 w 93"/>
                <a:gd name="T59" fmla="*/ 106 h 112"/>
                <a:gd name="T60" fmla="*/ 92 w 93"/>
                <a:gd name="T61" fmla="*/ 104 h 112"/>
                <a:gd name="T62" fmla="*/ 93 w 93"/>
                <a:gd name="T63" fmla="*/ 101 h 112"/>
                <a:gd name="T64" fmla="*/ 93 w 93"/>
                <a:gd name="T65" fmla="*/ 11 h 112"/>
                <a:gd name="T66" fmla="*/ 93 w 93"/>
                <a:gd name="T67" fmla="*/ 9 h 112"/>
                <a:gd name="T68" fmla="*/ 92 w 93"/>
                <a:gd name="T69" fmla="*/ 7 h 112"/>
                <a:gd name="T70" fmla="*/ 91 w 93"/>
                <a:gd name="T71" fmla="*/ 5 h 112"/>
                <a:gd name="T72" fmla="*/ 90 w 93"/>
                <a:gd name="T73" fmla="*/ 3 h 112"/>
                <a:gd name="T74" fmla="*/ 88 w 93"/>
                <a:gd name="T75" fmla="*/ 2 h 112"/>
                <a:gd name="T76" fmla="*/ 86 w 93"/>
                <a:gd name="T77" fmla="*/ 1 h 112"/>
                <a:gd name="T78" fmla="*/ 83 w 93"/>
                <a:gd name="T79" fmla="*/ 0 h 112"/>
                <a:gd name="T80" fmla="*/ 79 w 93"/>
                <a:gd name="T81" fmla="*/ 0 h 112"/>
                <a:gd name="T82" fmla="*/ 76 w 93"/>
                <a:gd name="T83" fmla="*/ 1 h 112"/>
                <a:gd name="T84" fmla="*/ 74 w 93"/>
                <a:gd name="T85" fmla="*/ 2 h 112"/>
                <a:gd name="T86" fmla="*/ 72 w 93"/>
                <a:gd name="T87" fmla="*/ 2 h 112"/>
                <a:gd name="T88" fmla="*/ 71 w 93"/>
                <a:gd name="T89" fmla="*/ 4 h 112"/>
                <a:gd name="T90" fmla="*/ 70 w 93"/>
                <a:gd name="T91" fmla="*/ 6 h 112"/>
                <a:gd name="T92" fmla="*/ 69 w 93"/>
                <a:gd name="T93" fmla="*/ 8 h 112"/>
                <a:gd name="T94" fmla="*/ 68 w 93"/>
                <a:gd name="T95" fmla="*/ 11 h 112"/>
                <a:gd name="T96" fmla="*/ 28 w 93"/>
                <a:gd name="T97" fmla="*/ 6 h 112"/>
                <a:gd name="T98" fmla="*/ 28 w 93"/>
                <a:gd name="T99" fmla="*/ 5 h 112"/>
                <a:gd name="T100" fmla="*/ 27 w 93"/>
                <a:gd name="T101" fmla="*/ 4 h 112"/>
                <a:gd name="T102" fmla="*/ 25 w 93"/>
                <a:gd name="T103" fmla="*/ 2 h 112"/>
                <a:gd name="T104" fmla="*/ 23 w 93"/>
                <a:gd name="T105" fmla="*/ 1 h 112"/>
                <a:gd name="T106" fmla="*/ 19 w 93"/>
                <a:gd name="T107" fmla="*/ 0 h 112"/>
                <a:gd name="T108" fmla="*/ 15 w 93"/>
                <a:gd name="T109" fmla="*/ 0 h 112"/>
                <a:gd name="T110" fmla="*/ 12 w 93"/>
                <a:gd name="T111" fmla="*/ 1 h 112"/>
                <a:gd name="T112" fmla="*/ 9 w 93"/>
                <a:gd name="T113" fmla="*/ 2 h 112"/>
                <a:gd name="T114" fmla="*/ 7 w 93"/>
                <a:gd name="T115" fmla="*/ 3 h 112"/>
                <a:gd name="T116" fmla="*/ 5 w 93"/>
                <a:gd name="T117" fmla="*/ 5 h 112"/>
                <a:gd name="T118" fmla="*/ 3 w 93"/>
                <a:gd name="T119" fmla="*/ 7 h 112"/>
                <a:gd name="T120" fmla="*/ 2 w 93"/>
                <a:gd name="T121" fmla="*/ 10 h 112"/>
                <a:gd name="T122" fmla="*/ 1 w 93"/>
                <a:gd name="T123" fmla="*/ 13 h 1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3"/>
                <a:gd name="T187" fmla="*/ 0 h 112"/>
                <a:gd name="T188" fmla="*/ 93 w 93"/>
                <a:gd name="T189" fmla="*/ 112 h 1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3" h="112">
                  <a:moveTo>
                    <a:pt x="0" y="15"/>
                  </a:moveTo>
                  <a:lnTo>
                    <a:pt x="0" y="99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2" y="104"/>
                  </a:lnTo>
                  <a:lnTo>
                    <a:pt x="2" y="105"/>
                  </a:lnTo>
                  <a:lnTo>
                    <a:pt x="3" y="106"/>
                  </a:lnTo>
                  <a:lnTo>
                    <a:pt x="3" y="107"/>
                  </a:lnTo>
                  <a:lnTo>
                    <a:pt x="4" y="107"/>
                  </a:lnTo>
                  <a:lnTo>
                    <a:pt x="4" y="108"/>
                  </a:lnTo>
                  <a:lnTo>
                    <a:pt x="5" y="108"/>
                  </a:lnTo>
                  <a:lnTo>
                    <a:pt x="5" y="109"/>
                  </a:lnTo>
                  <a:lnTo>
                    <a:pt x="6" y="109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9" y="111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2" y="111"/>
                  </a:lnTo>
                  <a:lnTo>
                    <a:pt x="13" y="111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5" y="111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9" y="110"/>
                  </a:lnTo>
                  <a:lnTo>
                    <a:pt x="20" y="110"/>
                  </a:lnTo>
                  <a:lnTo>
                    <a:pt x="21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5" y="104"/>
                  </a:lnTo>
                  <a:lnTo>
                    <a:pt x="25" y="103"/>
                  </a:lnTo>
                  <a:lnTo>
                    <a:pt x="25" y="102"/>
                  </a:lnTo>
                  <a:lnTo>
                    <a:pt x="26" y="102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6" y="48"/>
                  </a:lnTo>
                  <a:lnTo>
                    <a:pt x="64" y="104"/>
                  </a:lnTo>
                  <a:lnTo>
                    <a:pt x="65" y="105"/>
                  </a:lnTo>
                  <a:lnTo>
                    <a:pt x="65" y="106"/>
                  </a:lnTo>
                  <a:lnTo>
                    <a:pt x="66" y="106"/>
                  </a:lnTo>
                  <a:lnTo>
                    <a:pt x="66" y="107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70" y="110"/>
                  </a:lnTo>
                  <a:lnTo>
                    <a:pt x="71" y="110"/>
                  </a:lnTo>
                  <a:lnTo>
                    <a:pt x="71" y="111"/>
                  </a:lnTo>
                  <a:lnTo>
                    <a:pt x="72" y="111"/>
                  </a:lnTo>
                  <a:lnTo>
                    <a:pt x="73" y="111"/>
                  </a:lnTo>
                  <a:lnTo>
                    <a:pt x="74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6" y="112"/>
                  </a:lnTo>
                  <a:lnTo>
                    <a:pt x="77" y="112"/>
                  </a:lnTo>
                  <a:lnTo>
                    <a:pt x="78" y="112"/>
                  </a:lnTo>
                  <a:lnTo>
                    <a:pt x="79" y="111"/>
                  </a:lnTo>
                  <a:lnTo>
                    <a:pt x="80" y="111"/>
                  </a:lnTo>
                  <a:lnTo>
                    <a:pt x="81" y="111"/>
                  </a:lnTo>
                  <a:lnTo>
                    <a:pt x="82" y="111"/>
                  </a:lnTo>
                  <a:lnTo>
                    <a:pt x="83" y="111"/>
                  </a:lnTo>
                  <a:lnTo>
                    <a:pt x="84" y="110"/>
                  </a:lnTo>
                  <a:lnTo>
                    <a:pt x="85" y="110"/>
                  </a:lnTo>
                  <a:lnTo>
                    <a:pt x="86" y="110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88" y="108"/>
                  </a:lnTo>
                  <a:lnTo>
                    <a:pt x="89" y="108"/>
                  </a:lnTo>
                  <a:lnTo>
                    <a:pt x="90" y="107"/>
                  </a:lnTo>
                  <a:lnTo>
                    <a:pt x="90" y="106"/>
                  </a:lnTo>
                  <a:lnTo>
                    <a:pt x="91" y="106"/>
                  </a:lnTo>
                  <a:lnTo>
                    <a:pt x="91" y="105"/>
                  </a:lnTo>
                  <a:lnTo>
                    <a:pt x="92" y="104"/>
                  </a:lnTo>
                  <a:lnTo>
                    <a:pt x="92" y="103"/>
                  </a:lnTo>
                  <a:lnTo>
                    <a:pt x="93" y="103"/>
                  </a:lnTo>
                  <a:lnTo>
                    <a:pt x="93" y="102"/>
                  </a:lnTo>
                  <a:lnTo>
                    <a:pt x="93" y="101"/>
                  </a:lnTo>
                  <a:lnTo>
                    <a:pt x="93" y="100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2" y="7"/>
                  </a:lnTo>
                  <a:lnTo>
                    <a:pt x="92" y="6"/>
                  </a:lnTo>
                  <a:lnTo>
                    <a:pt x="91" y="5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9" y="3"/>
                  </a:lnTo>
                  <a:lnTo>
                    <a:pt x="89" y="2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5" y="1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8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4" y="2"/>
                  </a:lnTo>
                  <a:lnTo>
                    <a:pt x="73" y="2"/>
                  </a:lnTo>
                  <a:lnTo>
                    <a:pt x="72" y="2"/>
                  </a:lnTo>
                  <a:lnTo>
                    <a:pt x="72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70" y="5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9" y="7"/>
                  </a:lnTo>
                  <a:lnTo>
                    <a:pt x="69" y="8"/>
                  </a:lnTo>
                  <a:lnTo>
                    <a:pt x="68" y="9"/>
                  </a:lnTo>
                  <a:lnTo>
                    <a:pt x="68" y="10"/>
                  </a:lnTo>
                  <a:lnTo>
                    <a:pt x="68" y="11"/>
                  </a:lnTo>
                  <a:lnTo>
                    <a:pt x="68" y="66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15" name="Freeform 23"/>
            <p:cNvSpPr>
              <a:spLocks/>
            </p:cNvSpPr>
            <p:nvPr/>
          </p:nvSpPr>
          <p:spPr bwMode="auto">
            <a:xfrm>
              <a:off x="1224" y="1977"/>
              <a:ext cx="92" cy="112"/>
            </a:xfrm>
            <a:custGeom>
              <a:avLst/>
              <a:gdLst>
                <a:gd name="T0" fmla="*/ 80 w 92"/>
                <a:gd name="T1" fmla="*/ 0 h 112"/>
                <a:gd name="T2" fmla="*/ 82 w 92"/>
                <a:gd name="T3" fmla="*/ 1 h 112"/>
                <a:gd name="T4" fmla="*/ 84 w 92"/>
                <a:gd name="T5" fmla="*/ 1 h 112"/>
                <a:gd name="T6" fmla="*/ 85 w 92"/>
                <a:gd name="T7" fmla="*/ 2 h 112"/>
                <a:gd name="T8" fmla="*/ 87 w 92"/>
                <a:gd name="T9" fmla="*/ 3 h 112"/>
                <a:gd name="T10" fmla="*/ 88 w 92"/>
                <a:gd name="T11" fmla="*/ 4 h 112"/>
                <a:gd name="T12" fmla="*/ 89 w 92"/>
                <a:gd name="T13" fmla="*/ 5 h 112"/>
                <a:gd name="T14" fmla="*/ 90 w 92"/>
                <a:gd name="T15" fmla="*/ 7 h 112"/>
                <a:gd name="T16" fmla="*/ 91 w 92"/>
                <a:gd name="T17" fmla="*/ 8 h 112"/>
                <a:gd name="T18" fmla="*/ 91 w 92"/>
                <a:gd name="T19" fmla="*/ 10 h 112"/>
                <a:gd name="T20" fmla="*/ 91 w 92"/>
                <a:gd name="T21" fmla="*/ 11 h 112"/>
                <a:gd name="T22" fmla="*/ 91 w 92"/>
                <a:gd name="T23" fmla="*/ 14 h 112"/>
                <a:gd name="T24" fmla="*/ 91 w 92"/>
                <a:gd name="T25" fmla="*/ 17 h 112"/>
                <a:gd name="T26" fmla="*/ 90 w 92"/>
                <a:gd name="T27" fmla="*/ 19 h 112"/>
                <a:gd name="T28" fmla="*/ 89 w 92"/>
                <a:gd name="T29" fmla="*/ 20 h 112"/>
                <a:gd name="T30" fmla="*/ 88 w 92"/>
                <a:gd name="T31" fmla="*/ 22 h 112"/>
                <a:gd name="T32" fmla="*/ 87 w 92"/>
                <a:gd name="T33" fmla="*/ 23 h 112"/>
                <a:gd name="T34" fmla="*/ 85 w 92"/>
                <a:gd name="T35" fmla="*/ 24 h 112"/>
                <a:gd name="T36" fmla="*/ 83 w 92"/>
                <a:gd name="T37" fmla="*/ 25 h 112"/>
                <a:gd name="T38" fmla="*/ 81 w 92"/>
                <a:gd name="T39" fmla="*/ 26 h 112"/>
                <a:gd name="T40" fmla="*/ 59 w 92"/>
                <a:gd name="T41" fmla="*/ 26 h 112"/>
                <a:gd name="T42" fmla="*/ 58 w 92"/>
                <a:gd name="T43" fmla="*/ 102 h 112"/>
                <a:gd name="T44" fmla="*/ 58 w 92"/>
                <a:gd name="T45" fmla="*/ 104 h 112"/>
                <a:gd name="T46" fmla="*/ 57 w 92"/>
                <a:gd name="T47" fmla="*/ 105 h 112"/>
                <a:gd name="T48" fmla="*/ 56 w 92"/>
                <a:gd name="T49" fmla="*/ 107 h 112"/>
                <a:gd name="T50" fmla="*/ 55 w 92"/>
                <a:gd name="T51" fmla="*/ 108 h 112"/>
                <a:gd name="T52" fmla="*/ 54 w 92"/>
                <a:gd name="T53" fmla="*/ 109 h 112"/>
                <a:gd name="T54" fmla="*/ 52 w 92"/>
                <a:gd name="T55" fmla="*/ 110 h 112"/>
                <a:gd name="T56" fmla="*/ 51 w 92"/>
                <a:gd name="T57" fmla="*/ 111 h 112"/>
                <a:gd name="T58" fmla="*/ 49 w 92"/>
                <a:gd name="T59" fmla="*/ 111 h 112"/>
                <a:gd name="T60" fmla="*/ 47 w 92"/>
                <a:gd name="T61" fmla="*/ 112 h 112"/>
                <a:gd name="T62" fmla="*/ 45 w 92"/>
                <a:gd name="T63" fmla="*/ 112 h 112"/>
                <a:gd name="T64" fmla="*/ 43 w 92"/>
                <a:gd name="T65" fmla="*/ 111 h 112"/>
                <a:gd name="T66" fmla="*/ 41 w 92"/>
                <a:gd name="T67" fmla="*/ 111 h 112"/>
                <a:gd name="T68" fmla="*/ 40 w 92"/>
                <a:gd name="T69" fmla="*/ 110 h 112"/>
                <a:gd name="T70" fmla="*/ 38 w 92"/>
                <a:gd name="T71" fmla="*/ 110 h 112"/>
                <a:gd name="T72" fmla="*/ 37 w 92"/>
                <a:gd name="T73" fmla="*/ 108 h 112"/>
                <a:gd name="T74" fmla="*/ 36 w 92"/>
                <a:gd name="T75" fmla="*/ 107 h 112"/>
                <a:gd name="T76" fmla="*/ 34 w 92"/>
                <a:gd name="T77" fmla="*/ 105 h 112"/>
                <a:gd name="T78" fmla="*/ 33 w 92"/>
                <a:gd name="T79" fmla="*/ 103 h 112"/>
                <a:gd name="T80" fmla="*/ 33 w 92"/>
                <a:gd name="T81" fmla="*/ 101 h 112"/>
                <a:gd name="T82" fmla="*/ 32 w 92"/>
                <a:gd name="T83" fmla="*/ 99 h 112"/>
                <a:gd name="T84" fmla="*/ 11 w 92"/>
                <a:gd name="T85" fmla="*/ 26 h 112"/>
                <a:gd name="T86" fmla="*/ 10 w 92"/>
                <a:gd name="T87" fmla="*/ 25 h 112"/>
                <a:gd name="T88" fmla="*/ 8 w 92"/>
                <a:gd name="T89" fmla="*/ 25 h 112"/>
                <a:gd name="T90" fmla="*/ 7 w 92"/>
                <a:gd name="T91" fmla="*/ 24 h 112"/>
                <a:gd name="T92" fmla="*/ 5 w 92"/>
                <a:gd name="T93" fmla="*/ 23 h 112"/>
                <a:gd name="T94" fmla="*/ 4 w 92"/>
                <a:gd name="T95" fmla="*/ 22 h 112"/>
                <a:gd name="T96" fmla="*/ 3 w 92"/>
                <a:gd name="T97" fmla="*/ 21 h 112"/>
                <a:gd name="T98" fmla="*/ 2 w 92"/>
                <a:gd name="T99" fmla="*/ 19 h 112"/>
                <a:gd name="T100" fmla="*/ 1 w 92"/>
                <a:gd name="T101" fmla="*/ 17 h 112"/>
                <a:gd name="T102" fmla="*/ 0 w 92"/>
                <a:gd name="T103" fmla="*/ 15 h 112"/>
                <a:gd name="T104" fmla="*/ 0 w 92"/>
                <a:gd name="T105" fmla="*/ 13 h 112"/>
                <a:gd name="T106" fmla="*/ 0 w 92"/>
                <a:gd name="T107" fmla="*/ 11 h 112"/>
                <a:gd name="T108" fmla="*/ 0 w 92"/>
                <a:gd name="T109" fmla="*/ 9 h 112"/>
                <a:gd name="T110" fmla="*/ 1 w 92"/>
                <a:gd name="T111" fmla="*/ 8 h 112"/>
                <a:gd name="T112" fmla="*/ 2 w 92"/>
                <a:gd name="T113" fmla="*/ 6 h 112"/>
                <a:gd name="T114" fmla="*/ 3 w 92"/>
                <a:gd name="T115" fmla="*/ 5 h 112"/>
                <a:gd name="T116" fmla="*/ 4 w 92"/>
                <a:gd name="T117" fmla="*/ 4 h 112"/>
                <a:gd name="T118" fmla="*/ 5 w 92"/>
                <a:gd name="T119" fmla="*/ 3 h 112"/>
                <a:gd name="T120" fmla="*/ 7 w 92"/>
                <a:gd name="T121" fmla="*/ 2 h 112"/>
                <a:gd name="T122" fmla="*/ 8 w 92"/>
                <a:gd name="T123" fmla="*/ 1 h 112"/>
                <a:gd name="T124" fmla="*/ 10 w 92"/>
                <a:gd name="T125" fmla="*/ 0 h 1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"/>
                <a:gd name="T190" fmla="*/ 0 h 112"/>
                <a:gd name="T191" fmla="*/ 92 w 92"/>
                <a:gd name="T192" fmla="*/ 112 h 1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" h="112">
                  <a:moveTo>
                    <a:pt x="12" y="0"/>
                  </a:moveTo>
                  <a:lnTo>
                    <a:pt x="79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1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1" y="8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1" y="11"/>
                  </a:lnTo>
                  <a:lnTo>
                    <a:pt x="92" y="12"/>
                  </a:lnTo>
                  <a:lnTo>
                    <a:pt x="91" y="13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1" y="17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89" y="21"/>
                  </a:lnTo>
                  <a:lnTo>
                    <a:pt x="88" y="21"/>
                  </a:lnTo>
                  <a:lnTo>
                    <a:pt x="88" y="22"/>
                  </a:lnTo>
                  <a:lnTo>
                    <a:pt x="87" y="22"/>
                  </a:lnTo>
                  <a:lnTo>
                    <a:pt x="87" y="23"/>
                  </a:lnTo>
                  <a:lnTo>
                    <a:pt x="86" y="23"/>
                  </a:lnTo>
                  <a:lnTo>
                    <a:pt x="86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3" y="25"/>
                  </a:lnTo>
                  <a:lnTo>
                    <a:pt x="82" y="25"/>
                  </a:lnTo>
                  <a:lnTo>
                    <a:pt x="81" y="26"/>
                  </a:lnTo>
                  <a:lnTo>
                    <a:pt x="80" y="26"/>
                  </a:lnTo>
                  <a:lnTo>
                    <a:pt x="79" y="26"/>
                  </a:lnTo>
                  <a:lnTo>
                    <a:pt x="59" y="26"/>
                  </a:lnTo>
                  <a:lnTo>
                    <a:pt x="59" y="99"/>
                  </a:lnTo>
                  <a:lnTo>
                    <a:pt x="58" y="100"/>
                  </a:lnTo>
                  <a:lnTo>
                    <a:pt x="58" y="102"/>
                  </a:lnTo>
                  <a:lnTo>
                    <a:pt x="58" y="103"/>
                  </a:lnTo>
                  <a:lnTo>
                    <a:pt x="58" y="104"/>
                  </a:lnTo>
                  <a:lnTo>
                    <a:pt x="57" y="104"/>
                  </a:lnTo>
                  <a:lnTo>
                    <a:pt x="57" y="105"/>
                  </a:lnTo>
                  <a:lnTo>
                    <a:pt x="56" y="106"/>
                  </a:lnTo>
                  <a:lnTo>
                    <a:pt x="56" y="107"/>
                  </a:lnTo>
                  <a:lnTo>
                    <a:pt x="55" y="108"/>
                  </a:lnTo>
                  <a:lnTo>
                    <a:pt x="54" y="109"/>
                  </a:lnTo>
                  <a:lnTo>
                    <a:pt x="53" y="110"/>
                  </a:lnTo>
                  <a:lnTo>
                    <a:pt x="52" y="110"/>
                  </a:lnTo>
                  <a:lnTo>
                    <a:pt x="51" y="111"/>
                  </a:lnTo>
                  <a:lnTo>
                    <a:pt x="50" y="111"/>
                  </a:lnTo>
                  <a:lnTo>
                    <a:pt x="49" y="111"/>
                  </a:lnTo>
                  <a:lnTo>
                    <a:pt x="48" y="111"/>
                  </a:lnTo>
                  <a:lnTo>
                    <a:pt x="48" y="112"/>
                  </a:lnTo>
                  <a:lnTo>
                    <a:pt x="47" y="112"/>
                  </a:lnTo>
                  <a:lnTo>
                    <a:pt x="46" y="112"/>
                  </a:lnTo>
                  <a:lnTo>
                    <a:pt x="45" y="112"/>
                  </a:lnTo>
                  <a:lnTo>
                    <a:pt x="44" y="112"/>
                  </a:lnTo>
                  <a:lnTo>
                    <a:pt x="43" y="111"/>
                  </a:lnTo>
                  <a:lnTo>
                    <a:pt x="42" y="111"/>
                  </a:lnTo>
                  <a:lnTo>
                    <a:pt x="41" y="111"/>
                  </a:lnTo>
                  <a:lnTo>
                    <a:pt x="40" y="111"/>
                  </a:lnTo>
                  <a:lnTo>
                    <a:pt x="40" y="110"/>
                  </a:lnTo>
                  <a:lnTo>
                    <a:pt x="39" y="110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7" y="109"/>
                  </a:lnTo>
                  <a:lnTo>
                    <a:pt x="37" y="108"/>
                  </a:lnTo>
                  <a:lnTo>
                    <a:pt x="36" y="108"/>
                  </a:lnTo>
                  <a:lnTo>
                    <a:pt x="36" y="107"/>
                  </a:lnTo>
                  <a:lnTo>
                    <a:pt x="35" y="106"/>
                  </a:lnTo>
                  <a:lnTo>
                    <a:pt x="34" y="105"/>
                  </a:lnTo>
                  <a:lnTo>
                    <a:pt x="34" y="104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3" y="101"/>
                  </a:lnTo>
                  <a:lnTo>
                    <a:pt x="32" y="101"/>
                  </a:lnTo>
                  <a:lnTo>
                    <a:pt x="32" y="100"/>
                  </a:lnTo>
                  <a:lnTo>
                    <a:pt x="32" y="99"/>
                  </a:lnTo>
                  <a:lnTo>
                    <a:pt x="32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16" name="Freeform 24"/>
            <p:cNvSpPr>
              <a:spLocks/>
            </p:cNvSpPr>
            <p:nvPr/>
          </p:nvSpPr>
          <p:spPr bwMode="auto">
            <a:xfrm>
              <a:off x="1325" y="1978"/>
              <a:ext cx="78" cy="111"/>
            </a:xfrm>
            <a:custGeom>
              <a:avLst/>
              <a:gdLst>
                <a:gd name="T0" fmla="*/ 0 w 78"/>
                <a:gd name="T1" fmla="*/ 98 h 111"/>
                <a:gd name="T2" fmla="*/ 1 w 78"/>
                <a:gd name="T3" fmla="*/ 101 h 111"/>
                <a:gd name="T4" fmla="*/ 1 w 78"/>
                <a:gd name="T5" fmla="*/ 103 h 111"/>
                <a:gd name="T6" fmla="*/ 2 w 78"/>
                <a:gd name="T7" fmla="*/ 105 h 111"/>
                <a:gd name="T8" fmla="*/ 4 w 78"/>
                <a:gd name="T9" fmla="*/ 107 h 111"/>
                <a:gd name="T10" fmla="*/ 5 w 78"/>
                <a:gd name="T11" fmla="*/ 108 h 111"/>
                <a:gd name="T12" fmla="*/ 7 w 78"/>
                <a:gd name="T13" fmla="*/ 109 h 111"/>
                <a:gd name="T14" fmla="*/ 8 w 78"/>
                <a:gd name="T15" fmla="*/ 110 h 111"/>
                <a:gd name="T16" fmla="*/ 10 w 78"/>
                <a:gd name="T17" fmla="*/ 110 h 111"/>
                <a:gd name="T18" fmla="*/ 12 w 78"/>
                <a:gd name="T19" fmla="*/ 111 h 111"/>
                <a:gd name="T20" fmla="*/ 14 w 78"/>
                <a:gd name="T21" fmla="*/ 111 h 111"/>
                <a:gd name="T22" fmla="*/ 69 w 78"/>
                <a:gd name="T23" fmla="*/ 110 h 111"/>
                <a:gd name="T24" fmla="*/ 70 w 78"/>
                <a:gd name="T25" fmla="*/ 110 h 111"/>
                <a:gd name="T26" fmla="*/ 72 w 78"/>
                <a:gd name="T27" fmla="*/ 109 h 111"/>
                <a:gd name="T28" fmla="*/ 73 w 78"/>
                <a:gd name="T29" fmla="*/ 108 h 111"/>
                <a:gd name="T30" fmla="*/ 74 w 78"/>
                <a:gd name="T31" fmla="*/ 107 h 111"/>
                <a:gd name="T32" fmla="*/ 75 w 78"/>
                <a:gd name="T33" fmla="*/ 105 h 111"/>
                <a:gd name="T34" fmla="*/ 76 w 78"/>
                <a:gd name="T35" fmla="*/ 104 h 111"/>
                <a:gd name="T36" fmla="*/ 77 w 78"/>
                <a:gd name="T37" fmla="*/ 103 h 111"/>
                <a:gd name="T38" fmla="*/ 77 w 78"/>
                <a:gd name="T39" fmla="*/ 101 h 111"/>
                <a:gd name="T40" fmla="*/ 78 w 78"/>
                <a:gd name="T41" fmla="*/ 99 h 111"/>
                <a:gd name="T42" fmla="*/ 77 w 78"/>
                <a:gd name="T43" fmla="*/ 96 h 111"/>
                <a:gd name="T44" fmla="*/ 77 w 78"/>
                <a:gd name="T45" fmla="*/ 94 h 111"/>
                <a:gd name="T46" fmla="*/ 77 w 78"/>
                <a:gd name="T47" fmla="*/ 93 h 111"/>
                <a:gd name="T48" fmla="*/ 76 w 78"/>
                <a:gd name="T49" fmla="*/ 92 h 111"/>
                <a:gd name="T50" fmla="*/ 75 w 78"/>
                <a:gd name="T51" fmla="*/ 90 h 111"/>
                <a:gd name="T52" fmla="*/ 74 w 78"/>
                <a:gd name="T53" fmla="*/ 89 h 111"/>
                <a:gd name="T54" fmla="*/ 73 w 78"/>
                <a:gd name="T55" fmla="*/ 88 h 111"/>
                <a:gd name="T56" fmla="*/ 72 w 78"/>
                <a:gd name="T57" fmla="*/ 87 h 111"/>
                <a:gd name="T58" fmla="*/ 70 w 78"/>
                <a:gd name="T59" fmla="*/ 86 h 111"/>
                <a:gd name="T60" fmla="*/ 68 w 78"/>
                <a:gd name="T61" fmla="*/ 86 h 111"/>
                <a:gd name="T62" fmla="*/ 26 w 78"/>
                <a:gd name="T63" fmla="*/ 11 h 111"/>
                <a:gd name="T64" fmla="*/ 26 w 78"/>
                <a:gd name="T65" fmla="*/ 9 h 111"/>
                <a:gd name="T66" fmla="*/ 25 w 78"/>
                <a:gd name="T67" fmla="*/ 7 h 111"/>
                <a:gd name="T68" fmla="*/ 25 w 78"/>
                <a:gd name="T69" fmla="*/ 6 h 111"/>
                <a:gd name="T70" fmla="*/ 24 w 78"/>
                <a:gd name="T71" fmla="*/ 4 h 111"/>
                <a:gd name="T72" fmla="*/ 23 w 78"/>
                <a:gd name="T73" fmla="*/ 3 h 111"/>
                <a:gd name="T74" fmla="*/ 21 w 78"/>
                <a:gd name="T75" fmla="*/ 2 h 111"/>
                <a:gd name="T76" fmla="*/ 20 w 78"/>
                <a:gd name="T77" fmla="*/ 1 h 111"/>
                <a:gd name="T78" fmla="*/ 18 w 78"/>
                <a:gd name="T79" fmla="*/ 1 h 111"/>
                <a:gd name="T80" fmla="*/ 16 w 78"/>
                <a:gd name="T81" fmla="*/ 0 h 111"/>
                <a:gd name="T82" fmla="*/ 14 w 78"/>
                <a:gd name="T83" fmla="*/ 0 h 111"/>
                <a:gd name="T84" fmla="*/ 12 w 78"/>
                <a:gd name="T85" fmla="*/ 0 h 111"/>
                <a:gd name="T86" fmla="*/ 10 w 78"/>
                <a:gd name="T87" fmla="*/ 0 h 111"/>
                <a:gd name="T88" fmla="*/ 8 w 78"/>
                <a:gd name="T89" fmla="*/ 1 h 111"/>
                <a:gd name="T90" fmla="*/ 6 w 78"/>
                <a:gd name="T91" fmla="*/ 2 h 111"/>
                <a:gd name="T92" fmla="*/ 5 w 78"/>
                <a:gd name="T93" fmla="*/ 3 h 111"/>
                <a:gd name="T94" fmla="*/ 3 w 78"/>
                <a:gd name="T95" fmla="*/ 4 h 111"/>
                <a:gd name="T96" fmla="*/ 2 w 78"/>
                <a:gd name="T97" fmla="*/ 5 h 111"/>
                <a:gd name="T98" fmla="*/ 1 w 78"/>
                <a:gd name="T99" fmla="*/ 6 h 111"/>
                <a:gd name="T100" fmla="*/ 1 w 78"/>
                <a:gd name="T101" fmla="*/ 8 h 111"/>
                <a:gd name="T102" fmla="*/ 0 w 78"/>
                <a:gd name="T103" fmla="*/ 10 h 111"/>
                <a:gd name="T104" fmla="*/ 0 w 78"/>
                <a:gd name="T105" fmla="*/ 12 h 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"/>
                <a:gd name="T160" fmla="*/ 0 h 111"/>
                <a:gd name="T161" fmla="*/ 78 w 78"/>
                <a:gd name="T162" fmla="*/ 111 h 1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" h="111">
                  <a:moveTo>
                    <a:pt x="0" y="12"/>
                  </a:moveTo>
                  <a:lnTo>
                    <a:pt x="0" y="97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2" y="104"/>
                  </a:lnTo>
                  <a:lnTo>
                    <a:pt x="2" y="105"/>
                  </a:lnTo>
                  <a:lnTo>
                    <a:pt x="3" y="105"/>
                  </a:lnTo>
                  <a:lnTo>
                    <a:pt x="3" y="106"/>
                  </a:lnTo>
                  <a:lnTo>
                    <a:pt x="4" y="107"/>
                  </a:lnTo>
                  <a:lnTo>
                    <a:pt x="5" y="108"/>
                  </a:lnTo>
                  <a:lnTo>
                    <a:pt x="6" y="108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8" y="109"/>
                  </a:lnTo>
                  <a:lnTo>
                    <a:pt x="8" y="110"/>
                  </a:lnTo>
                  <a:lnTo>
                    <a:pt x="9" y="110"/>
                  </a:lnTo>
                  <a:lnTo>
                    <a:pt x="10" y="110"/>
                  </a:lnTo>
                  <a:lnTo>
                    <a:pt x="11" y="110"/>
                  </a:lnTo>
                  <a:lnTo>
                    <a:pt x="11" y="111"/>
                  </a:lnTo>
                  <a:lnTo>
                    <a:pt x="12" y="111"/>
                  </a:lnTo>
                  <a:lnTo>
                    <a:pt x="13" y="111"/>
                  </a:lnTo>
                  <a:lnTo>
                    <a:pt x="14" y="111"/>
                  </a:lnTo>
                  <a:lnTo>
                    <a:pt x="15" y="111"/>
                  </a:lnTo>
                  <a:lnTo>
                    <a:pt x="68" y="111"/>
                  </a:lnTo>
                  <a:lnTo>
                    <a:pt x="69" y="110"/>
                  </a:lnTo>
                  <a:lnTo>
                    <a:pt x="70" y="110"/>
                  </a:lnTo>
                  <a:lnTo>
                    <a:pt x="71" y="109"/>
                  </a:lnTo>
                  <a:lnTo>
                    <a:pt x="72" y="109"/>
                  </a:lnTo>
                  <a:lnTo>
                    <a:pt x="73" y="108"/>
                  </a:lnTo>
                  <a:lnTo>
                    <a:pt x="74" y="107"/>
                  </a:lnTo>
                  <a:lnTo>
                    <a:pt x="75" y="106"/>
                  </a:lnTo>
                  <a:lnTo>
                    <a:pt x="75" y="105"/>
                  </a:lnTo>
                  <a:lnTo>
                    <a:pt x="76" y="105"/>
                  </a:lnTo>
                  <a:lnTo>
                    <a:pt x="76" y="104"/>
                  </a:lnTo>
                  <a:lnTo>
                    <a:pt x="77" y="103"/>
                  </a:lnTo>
                  <a:lnTo>
                    <a:pt x="77" y="102"/>
                  </a:lnTo>
                  <a:lnTo>
                    <a:pt x="77" y="101"/>
                  </a:lnTo>
                  <a:lnTo>
                    <a:pt x="77" y="100"/>
                  </a:lnTo>
                  <a:lnTo>
                    <a:pt x="78" y="100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78" y="96"/>
                  </a:lnTo>
                  <a:lnTo>
                    <a:pt x="77" y="96"/>
                  </a:lnTo>
                  <a:lnTo>
                    <a:pt x="77" y="95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6" y="92"/>
                  </a:lnTo>
                  <a:lnTo>
                    <a:pt x="76" y="91"/>
                  </a:lnTo>
                  <a:lnTo>
                    <a:pt x="75" y="90"/>
                  </a:lnTo>
                  <a:lnTo>
                    <a:pt x="74" y="89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71" y="87"/>
                  </a:lnTo>
                  <a:lnTo>
                    <a:pt x="70" y="86"/>
                  </a:lnTo>
                  <a:lnTo>
                    <a:pt x="69" y="86"/>
                  </a:lnTo>
                  <a:lnTo>
                    <a:pt x="68" y="86"/>
                  </a:lnTo>
                  <a:lnTo>
                    <a:pt x="26" y="86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17" name="Freeform 25"/>
            <p:cNvSpPr>
              <a:spLocks/>
            </p:cNvSpPr>
            <p:nvPr/>
          </p:nvSpPr>
          <p:spPr bwMode="auto">
            <a:xfrm>
              <a:off x="1089" y="1977"/>
              <a:ext cx="127" cy="26"/>
            </a:xfrm>
            <a:custGeom>
              <a:avLst/>
              <a:gdLst>
                <a:gd name="T0" fmla="*/ 115 w 127"/>
                <a:gd name="T1" fmla="*/ 0 h 26"/>
                <a:gd name="T2" fmla="*/ 117 w 127"/>
                <a:gd name="T3" fmla="*/ 1 h 26"/>
                <a:gd name="T4" fmla="*/ 119 w 127"/>
                <a:gd name="T5" fmla="*/ 1 h 26"/>
                <a:gd name="T6" fmla="*/ 121 w 127"/>
                <a:gd name="T7" fmla="*/ 2 h 26"/>
                <a:gd name="T8" fmla="*/ 122 w 127"/>
                <a:gd name="T9" fmla="*/ 3 h 26"/>
                <a:gd name="T10" fmla="*/ 123 w 127"/>
                <a:gd name="T11" fmla="*/ 4 h 26"/>
                <a:gd name="T12" fmla="*/ 124 w 127"/>
                <a:gd name="T13" fmla="*/ 6 h 26"/>
                <a:gd name="T14" fmla="*/ 125 w 127"/>
                <a:gd name="T15" fmla="*/ 7 h 26"/>
                <a:gd name="T16" fmla="*/ 126 w 127"/>
                <a:gd name="T17" fmla="*/ 9 h 26"/>
                <a:gd name="T18" fmla="*/ 126 w 127"/>
                <a:gd name="T19" fmla="*/ 10 h 26"/>
                <a:gd name="T20" fmla="*/ 127 w 127"/>
                <a:gd name="T21" fmla="*/ 12 h 26"/>
                <a:gd name="T22" fmla="*/ 127 w 127"/>
                <a:gd name="T23" fmla="*/ 14 h 26"/>
                <a:gd name="T24" fmla="*/ 126 w 127"/>
                <a:gd name="T25" fmla="*/ 16 h 26"/>
                <a:gd name="T26" fmla="*/ 126 w 127"/>
                <a:gd name="T27" fmla="*/ 18 h 26"/>
                <a:gd name="T28" fmla="*/ 125 w 127"/>
                <a:gd name="T29" fmla="*/ 20 h 26"/>
                <a:gd name="T30" fmla="*/ 124 w 127"/>
                <a:gd name="T31" fmla="*/ 21 h 26"/>
                <a:gd name="T32" fmla="*/ 123 w 127"/>
                <a:gd name="T33" fmla="*/ 23 h 26"/>
                <a:gd name="T34" fmla="*/ 122 w 127"/>
                <a:gd name="T35" fmla="*/ 24 h 26"/>
                <a:gd name="T36" fmla="*/ 120 w 127"/>
                <a:gd name="T37" fmla="*/ 25 h 26"/>
                <a:gd name="T38" fmla="*/ 118 w 127"/>
                <a:gd name="T39" fmla="*/ 26 h 26"/>
                <a:gd name="T40" fmla="*/ 116 w 127"/>
                <a:gd name="T41" fmla="*/ 26 h 26"/>
                <a:gd name="T42" fmla="*/ 114 w 127"/>
                <a:gd name="T43" fmla="*/ 26 h 26"/>
                <a:gd name="T44" fmla="*/ 12 w 127"/>
                <a:gd name="T45" fmla="*/ 26 h 26"/>
                <a:gd name="T46" fmla="*/ 10 w 127"/>
                <a:gd name="T47" fmla="*/ 26 h 26"/>
                <a:gd name="T48" fmla="*/ 8 w 127"/>
                <a:gd name="T49" fmla="*/ 25 h 26"/>
                <a:gd name="T50" fmla="*/ 6 w 127"/>
                <a:gd name="T51" fmla="*/ 24 h 26"/>
                <a:gd name="T52" fmla="*/ 5 w 127"/>
                <a:gd name="T53" fmla="*/ 24 h 26"/>
                <a:gd name="T54" fmla="*/ 3 w 127"/>
                <a:gd name="T55" fmla="*/ 22 h 26"/>
                <a:gd name="T56" fmla="*/ 2 w 127"/>
                <a:gd name="T57" fmla="*/ 21 h 26"/>
                <a:gd name="T58" fmla="*/ 1 w 127"/>
                <a:gd name="T59" fmla="*/ 19 h 26"/>
                <a:gd name="T60" fmla="*/ 1 w 127"/>
                <a:gd name="T61" fmla="*/ 18 h 26"/>
                <a:gd name="T62" fmla="*/ 0 w 127"/>
                <a:gd name="T63" fmla="*/ 16 h 26"/>
                <a:gd name="T64" fmla="*/ 0 w 127"/>
                <a:gd name="T65" fmla="*/ 14 h 26"/>
                <a:gd name="T66" fmla="*/ 0 w 127"/>
                <a:gd name="T67" fmla="*/ 12 h 26"/>
                <a:gd name="T68" fmla="*/ 1 w 127"/>
                <a:gd name="T69" fmla="*/ 10 h 26"/>
                <a:gd name="T70" fmla="*/ 1 w 127"/>
                <a:gd name="T71" fmla="*/ 8 h 26"/>
                <a:gd name="T72" fmla="*/ 2 w 127"/>
                <a:gd name="T73" fmla="*/ 6 h 26"/>
                <a:gd name="T74" fmla="*/ 3 w 127"/>
                <a:gd name="T75" fmla="*/ 5 h 26"/>
                <a:gd name="T76" fmla="*/ 4 w 127"/>
                <a:gd name="T77" fmla="*/ 3 h 26"/>
                <a:gd name="T78" fmla="*/ 6 w 127"/>
                <a:gd name="T79" fmla="*/ 2 h 26"/>
                <a:gd name="T80" fmla="*/ 8 w 127"/>
                <a:gd name="T81" fmla="*/ 2 h 26"/>
                <a:gd name="T82" fmla="*/ 9 w 127"/>
                <a:gd name="T83" fmla="*/ 1 h 26"/>
                <a:gd name="T84" fmla="*/ 12 w 127"/>
                <a:gd name="T85" fmla="*/ 1 h 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7"/>
                <a:gd name="T130" fmla="*/ 0 h 26"/>
                <a:gd name="T131" fmla="*/ 127 w 127"/>
                <a:gd name="T132" fmla="*/ 26 h 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7" h="26">
                  <a:moveTo>
                    <a:pt x="13" y="0"/>
                  </a:moveTo>
                  <a:lnTo>
                    <a:pt x="115" y="0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20" y="2"/>
                  </a:lnTo>
                  <a:lnTo>
                    <a:pt x="121" y="2"/>
                  </a:lnTo>
                  <a:lnTo>
                    <a:pt x="122" y="3"/>
                  </a:lnTo>
                  <a:lnTo>
                    <a:pt x="123" y="4"/>
                  </a:lnTo>
                  <a:lnTo>
                    <a:pt x="124" y="5"/>
                  </a:lnTo>
                  <a:lnTo>
                    <a:pt x="124" y="6"/>
                  </a:lnTo>
                  <a:lnTo>
                    <a:pt x="125" y="6"/>
                  </a:lnTo>
                  <a:lnTo>
                    <a:pt x="125" y="7"/>
                  </a:lnTo>
                  <a:lnTo>
                    <a:pt x="126" y="8"/>
                  </a:lnTo>
                  <a:lnTo>
                    <a:pt x="126" y="9"/>
                  </a:lnTo>
                  <a:lnTo>
                    <a:pt x="126" y="10"/>
                  </a:lnTo>
                  <a:lnTo>
                    <a:pt x="127" y="11"/>
                  </a:lnTo>
                  <a:lnTo>
                    <a:pt x="127" y="12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27" y="15"/>
                  </a:lnTo>
                  <a:lnTo>
                    <a:pt x="126" y="16"/>
                  </a:lnTo>
                  <a:lnTo>
                    <a:pt x="126" y="17"/>
                  </a:lnTo>
                  <a:lnTo>
                    <a:pt x="126" y="18"/>
                  </a:lnTo>
                  <a:lnTo>
                    <a:pt x="126" y="19"/>
                  </a:lnTo>
                  <a:lnTo>
                    <a:pt x="125" y="19"/>
                  </a:lnTo>
                  <a:lnTo>
                    <a:pt x="125" y="20"/>
                  </a:lnTo>
                  <a:lnTo>
                    <a:pt x="124" y="21"/>
                  </a:lnTo>
                  <a:lnTo>
                    <a:pt x="124" y="22"/>
                  </a:lnTo>
                  <a:lnTo>
                    <a:pt x="123" y="22"/>
                  </a:lnTo>
                  <a:lnTo>
                    <a:pt x="123" y="23"/>
                  </a:lnTo>
                  <a:lnTo>
                    <a:pt x="122" y="24"/>
                  </a:lnTo>
                  <a:lnTo>
                    <a:pt x="121" y="24"/>
                  </a:lnTo>
                  <a:lnTo>
                    <a:pt x="120" y="25"/>
                  </a:lnTo>
                  <a:lnTo>
                    <a:pt x="119" y="25"/>
                  </a:lnTo>
                  <a:lnTo>
                    <a:pt x="118" y="26"/>
                  </a:lnTo>
                  <a:lnTo>
                    <a:pt x="117" y="26"/>
                  </a:lnTo>
                  <a:lnTo>
                    <a:pt x="116" y="26"/>
                  </a:lnTo>
                  <a:lnTo>
                    <a:pt x="115" y="26"/>
                  </a:lnTo>
                  <a:lnTo>
                    <a:pt x="114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9" y="26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18" name="Freeform 26"/>
            <p:cNvSpPr>
              <a:spLocks/>
            </p:cNvSpPr>
            <p:nvPr/>
          </p:nvSpPr>
          <p:spPr bwMode="auto">
            <a:xfrm>
              <a:off x="1089" y="2021"/>
              <a:ext cx="127" cy="25"/>
            </a:xfrm>
            <a:custGeom>
              <a:avLst/>
              <a:gdLst>
                <a:gd name="T0" fmla="*/ 115 w 127"/>
                <a:gd name="T1" fmla="*/ 0 h 25"/>
                <a:gd name="T2" fmla="*/ 117 w 127"/>
                <a:gd name="T3" fmla="*/ 0 h 25"/>
                <a:gd name="T4" fmla="*/ 119 w 127"/>
                <a:gd name="T5" fmla="*/ 0 h 25"/>
                <a:gd name="T6" fmla="*/ 120 w 127"/>
                <a:gd name="T7" fmla="*/ 1 h 25"/>
                <a:gd name="T8" fmla="*/ 122 w 127"/>
                <a:gd name="T9" fmla="*/ 2 h 25"/>
                <a:gd name="T10" fmla="*/ 123 w 127"/>
                <a:gd name="T11" fmla="*/ 3 h 25"/>
                <a:gd name="T12" fmla="*/ 124 w 127"/>
                <a:gd name="T13" fmla="*/ 5 h 25"/>
                <a:gd name="T14" fmla="*/ 125 w 127"/>
                <a:gd name="T15" fmla="*/ 6 h 25"/>
                <a:gd name="T16" fmla="*/ 126 w 127"/>
                <a:gd name="T17" fmla="*/ 8 h 25"/>
                <a:gd name="T18" fmla="*/ 126 w 127"/>
                <a:gd name="T19" fmla="*/ 9 h 25"/>
                <a:gd name="T20" fmla="*/ 127 w 127"/>
                <a:gd name="T21" fmla="*/ 11 h 25"/>
                <a:gd name="T22" fmla="*/ 127 w 127"/>
                <a:gd name="T23" fmla="*/ 13 h 25"/>
                <a:gd name="T24" fmla="*/ 126 w 127"/>
                <a:gd name="T25" fmla="*/ 15 h 25"/>
                <a:gd name="T26" fmla="*/ 126 w 127"/>
                <a:gd name="T27" fmla="*/ 17 h 25"/>
                <a:gd name="T28" fmla="*/ 125 w 127"/>
                <a:gd name="T29" fmla="*/ 19 h 25"/>
                <a:gd name="T30" fmla="*/ 124 w 127"/>
                <a:gd name="T31" fmla="*/ 20 h 25"/>
                <a:gd name="T32" fmla="*/ 123 w 127"/>
                <a:gd name="T33" fmla="*/ 22 h 25"/>
                <a:gd name="T34" fmla="*/ 122 w 127"/>
                <a:gd name="T35" fmla="*/ 23 h 25"/>
                <a:gd name="T36" fmla="*/ 120 w 127"/>
                <a:gd name="T37" fmla="*/ 24 h 25"/>
                <a:gd name="T38" fmla="*/ 118 w 127"/>
                <a:gd name="T39" fmla="*/ 25 h 25"/>
                <a:gd name="T40" fmla="*/ 116 w 127"/>
                <a:gd name="T41" fmla="*/ 25 h 25"/>
                <a:gd name="T42" fmla="*/ 114 w 127"/>
                <a:gd name="T43" fmla="*/ 25 h 25"/>
                <a:gd name="T44" fmla="*/ 11 w 127"/>
                <a:gd name="T45" fmla="*/ 25 h 25"/>
                <a:gd name="T46" fmla="*/ 9 w 127"/>
                <a:gd name="T47" fmla="*/ 25 h 25"/>
                <a:gd name="T48" fmla="*/ 8 w 127"/>
                <a:gd name="T49" fmla="*/ 24 h 25"/>
                <a:gd name="T50" fmla="*/ 6 w 127"/>
                <a:gd name="T51" fmla="*/ 24 h 25"/>
                <a:gd name="T52" fmla="*/ 5 w 127"/>
                <a:gd name="T53" fmla="*/ 23 h 25"/>
                <a:gd name="T54" fmla="*/ 3 w 127"/>
                <a:gd name="T55" fmla="*/ 22 h 25"/>
                <a:gd name="T56" fmla="*/ 2 w 127"/>
                <a:gd name="T57" fmla="*/ 20 h 25"/>
                <a:gd name="T58" fmla="*/ 1 w 127"/>
                <a:gd name="T59" fmla="*/ 19 h 25"/>
                <a:gd name="T60" fmla="*/ 1 w 127"/>
                <a:gd name="T61" fmla="*/ 17 h 25"/>
                <a:gd name="T62" fmla="*/ 0 w 127"/>
                <a:gd name="T63" fmla="*/ 15 h 25"/>
                <a:gd name="T64" fmla="*/ 0 w 127"/>
                <a:gd name="T65" fmla="*/ 13 h 25"/>
                <a:gd name="T66" fmla="*/ 0 w 127"/>
                <a:gd name="T67" fmla="*/ 11 h 25"/>
                <a:gd name="T68" fmla="*/ 0 w 127"/>
                <a:gd name="T69" fmla="*/ 9 h 25"/>
                <a:gd name="T70" fmla="*/ 1 w 127"/>
                <a:gd name="T71" fmla="*/ 7 h 25"/>
                <a:gd name="T72" fmla="*/ 2 w 127"/>
                <a:gd name="T73" fmla="*/ 5 h 25"/>
                <a:gd name="T74" fmla="*/ 3 w 127"/>
                <a:gd name="T75" fmla="*/ 4 h 25"/>
                <a:gd name="T76" fmla="*/ 4 w 127"/>
                <a:gd name="T77" fmla="*/ 3 h 25"/>
                <a:gd name="T78" fmla="*/ 6 w 127"/>
                <a:gd name="T79" fmla="*/ 1 h 25"/>
                <a:gd name="T80" fmla="*/ 7 w 127"/>
                <a:gd name="T81" fmla="*/ 1 h 25"/>
                <a:gd name="T82" fmla="*/ 9 w 127"/>
                <a:gd name="T83" fmla="*/ 0 h 25"/>
                <a:gd name="T84" fmla="*/ 11 w 127"/>
                <a:gd name="T85" fmla="*/ 0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7"/>
                <a:gd name="T130" fmla="*/ 0 h 25"/>
                <a:gd name="T131" fmla="*/ 127 w 127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7" h="25">
                  <a:moveTo>
                    <a:pt x="13" y="0"/>
                  </a:moveTo>
                  <a:lnTo>
                    <a:pt x="115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19" y="1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1" y="2"/>
                  </a:lnTo>
                  <a:lnTo>
                    <a:pt x="122" y="2"/>
                  </a:lnTo>
                  <a:lnTo>
                    <a:pt x="123" y="3"/>
                  </a:lnTo>
                  <a:lnTo>
                    <a:pt x="123" y="4"/>
                  </a:lnTo>
                  <a:lnTo>
                    <a:pt x="124" y="4"/>
                  </a:lnTo>
                  <a:lnTo>
                    <a:pt x="124" y="5"/>
                  </a:lnTo>
                  <a:lnTo>
                    <a:pt x="125" y="6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26" y="8"/>
                  </a:lnTo>
                  <a:lnTo>
                    <a:pt x="126" y="9"/>
                  </a:lnTo>
                  <a:lnTo>
                    <a:pt x="126" y="10"/>
                  </a:lnTo>
                  <a:lnTo>
                    <a:pt x="127" y="10"/>
                  </a:lnTo>
                  <a:lnTo>
                    <a:pt x="127" y="11"/>
                  </a:lnTo>
                  <a:lnTo>
                    <a:pt x="127" y="12"/>
                  </a:lnTo>
                  <a:lnTo>
                    <a:pt x="127" y="13"/>
                  </a:lnTo>
                  <a:lnTo>
                    <a:pt x="126" y="14"/>
                  </a:lnTo>
                  <a:lnTo>
                    <a:pt x="126" y="15"/>
                  </a:lnTo>
                  <a:lnTo>
                    <a:pt x="126" y="16"/>
                  </a:lnTo>
                  <a:lnTo>
                    <a:pt x="126" y="17"/>
                  </a:lnTo>
                  <a:lnTo>
                    <a:pt x="125" y="18"/>
                  </a:lnTo>
                  <a:lnTo>
                    <a:pt x="125" y="19"/>
                  </a:lnTo>
                  <a:lnTo>
                    <a:pt x="124" y="20"/>
                  </a:lnTo>
                  <a:lnTo>
                    <a:pt x="124" y="21"/>
                  </a:lnTo>
                  <a:lnTo>
                    <a:pt x="123" y="21"/>
                  </a:lnTo>
                  <a:lnTo>
                    <a:pt x="123" y="22"/>
                  </a:lnTo>
                  <a:lnTo>
                    <a:pt x="122" y="22"/>
                  </a:lnTo>
                  <a:lnTo>
                    <a:pt x="122" y="23"/>
                  </a:lnTo>
                  <a:lnTo>
                    <a:pt x="121" y="23"/>
                  </a:lnTo>
                  <a:lnTo>
                    <a:pt x="121" y="24"/>
                  </a:lnTo>
                  <a:lnTo>
                    <a:pt x="120" y="24"/>
                  </a:lnTo>
                  <a:lnTo>
                    <a:pt x="119" y="24"/>
                  </a:lnTo>
                  <a:lnTo>
                    <a:pt x="118" y="25"/>
                  </a:lnTo>
                  <a:lnTo>
                    <a:pt x="117" y="25"/>
                  </a:lnTo>
                  <a:lnTo>
                    <a:pt x="116" y="25"/>
                  </a:lnTo>
                  <a:lnTo>
                    <a:pt x="115" y="25"/>
                  </a:lnTo>
                  <a:lnTo>
                    <a:pt x="114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5" y="23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19" name="Freeform 27"/>
            <p:cNvSpPr>
              <a:spLocks/>
            </p:cNvSpPr>
            <p:nvPr/>
          </p:nvSpPr>
          <p:spPr bwMode="auto">
            <a:xfrm>
              <a:off x="1089" y="2063"/>
              <a:ext cx="127" cy="26"/>
            </a:xfrm>
            <a:custGeom>
              <a:avLst/>
              <a:gdLst>
                <a:gd name="T0" fmla="*/ 115 w 127"/>
                <a:gd name="T1" fmla="*/ 0 h 26"/>
                <a:gd name="T2" fmla="*/ 117 w 127"/>
                <a:gd name="T3" fmla="*/ 0 h 26"/>
                <a:gd name="T4" fmla="*/ 119 w 127"/>
                <a:gd name="T5" fmla="*/ 1 h 26"/>
                <a:gd name="T6" fmla="*/ 120 w 127"/>
                <a:gd name="T7" fmla="*/ 2 h 26"/>
                <a:gd name="T8" fmla="*/ 122 w 127"/>
                <a:gd name="T9" fmla="*/ 3 h 26"/>
                <a:gd name="T10" fmla="*/ 123 w 127"/>
                <a:gd name="T11" fmla="*/ 4 h 26"/>
                <a:gd name="T12" fmla="*/ 124 w 127"/>
                <a:gd name="T13" fmla="*/ 5 h 26"/>
                <a:gd name="T14" fmla="*/ 125 w 127"/>
                <a:gd name="T15" fmla="*/ 7 h 26"/>
                <a:gd name="T16" fmla="*/ 126 w 127"/>
                <a:gd name="T17" fmla="*/ 8 h 26"/>
                <a:gd name="T18" fmla="*/ 126 w 127"/>
                <a:gd name="T19" fmla="*/ 10 h 26"/>
                <a:gd name="T20" fmla="*/ 127 w 127"/>
                <a:gd name="T21" fmla="*/ 11 h 26"/>
                <a:gd name="T22" fmla="*/ 127 w 127"/>
                <a:gd name="T23" fmla="*/ 13 h 26"/>
                <a:gd name="T24" fmla="*/ 126 w 127"/>
                <a:gd name="T25" fmla="*/ 16 h 26"/>
                <a:gd name="T26" fmla="*/ 126 w 127"/>
                <a:gd name="T27" fmla="*/ 18 h 26"/>
                <a:gd name="T28" fmla="*/ 125 w 127"/>
                <a:gd name="T29" fmla="*/ 19 h 26"/>
                <a:gd name="T30" fmla="*/ 124 w 127"/>
                <a:gd name="T31" fmla="*/ 21 h 26"/>
                <a:gd name="T32" fmla="*/ 123 w 127"/>
                <a:gd name="T33" fmla="*/ 22 h 26"/>
                <a:gd name="T34" fmla="*/ 122 w 127"/>
                <a:gd name="T35" fmla="*/ 23 h 26"/>
                <a:gd name="T36" fmla="*/ 120 w 127"/>
                <a:gd name="T37" fmla="*/ 24 h 26"/>
                <a:gd name="T38" fmla="*/ 118 w 127"/>
                <a:gd name="T39" fmla="*/ 25 h 26"/>
                <a:gd name="T40" fmla="*/ 116 w 127"/>
                <a:gd name="T41" fmla="*/ 26 h 26"/>
                <a:gd name="T42" fmla="*/ 114 w 127"/>
                <a:gd name="T43" fmla="*/ 26 h 26"/>
                <a:gd name="T44" fmla="*/ 11 w 127"/>
                <a:gd name="T45" fmla="*/ 26 h 26"/>
                <a:gd name="T46" fmla="*/ 10 w 127"/>
                <a:gd name="T47" fmla="*/ 25 h 26"/>
                <a:gd name="T48" fmla="*/ 8 w 127"/>
                <a:gd name="T49" fmla="*/ 25 h 26"/>
                <a:gd name="T50" fmla="*/ 6 w 127"/>
                <a:gd name="T51" fmla="*/ 24 h 26"/>
                <a:gd name="T52" fmla="*/ 5 w 127"/>
                <a:gd name="T53" fmla="*/ 23 h 26"/>
                <a:gd name="T54" fmla="*/ 3 w 127"/>
                <a:gd name="T55" fmla="*/ 22 h 26"/>
                <a:gd name="T56" fmla="*/ 2 w 127"/>
                <a:gd name="T57" fmla="*/ 21 h 26"/>
                <a:gd name="T58" fmla="*/ 1 w 127"/>
                <a:gd name="T59" fmla="*/ 19 h 26"/>
                <a:gd name="T60" fmla="*/ 1 w 127"/>
                <a:gd name="T61" fmla="*/ 17 h 26"/>
                <a:gd name="T62" fmla="*/ 0 w 127"/>
                <a:gd name="T63" fmla="*/ 15 h 26"/>
                <a:gd name="T64" fmla="*/ 0 w 127"/>
                <a:gd name="T65" fmla="*/ 13 h 26"/>
                <a:gd name="T66" fmla="*/ 0 w 127"/>
                <a:gd name="T67" fmla="*/ 11 h 26"/>
                <a:gd name="T68" fmla="*/ 0 w 127"/>
                <a:gd name="T69" fmla="*/ 9 h 26"/>
                <a:gd name="T70" fmla="*/ 1 w 127"/>
                <a:gd name="T71" fmla="*/ 7 h 26"/>
                <a:gd name="T72" fmla="*/ 2 w 127"/>
                <a:gd name="T73" fmla="*/ 6 h 26"/>
                <a:gd name="T74" fmla="*/ 3 w 127"/>
                <a:gd name="T75" fmla="*/ 4 h 26"/>
                <a:gd name="T76" fmla="*/ 4 w 127"/>
                <a:gd name="T77" fmla="*/ 3 h 26"/>
                <a:gd name="T78" fmla="*/ 6 w 127"/>
                <a:gd name="T79" fmla="*/ 2 h 26"/>
                <a:gd name="T80" fmla="*/ 7 w 127"/>
                <a:gd name="T81" fmla="*/ 1 h 26"/>
                <a:gd name="T82" fmla="*/ 9 w 127"/>
                <a:gd name="T83" fmla="*/ 0 h 26"/>
                <a:gd name="T84" fmla="*/ 11 w 127"/>
                <a:gd name="T85" fmla="*/ 0 h 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7"/>
                <a:gd name="T130" fmla="*/ 0 h 26"/>
                <a:gd name="T131" fmla="*/ 127 w 127"/>
                <a:gd name="T132" fmla="*/ 26 h 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7" h="26">
                  <a:moveTo>
                    <a:pt x="13" y="0"/>
                  </a:moveTo>
                  <a:lnTo>
                    <a:pt x="115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20" y="1"/>
                  </a:lnTo>
                  <a:lnTo>
                    <a:pt x="120" y="2"/>
                  </a:lnTo>
                  <a:lnTo>
                    <a:pt x="121" y="2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4"/>
                  </a:lnTo>
                  <a:lnTo>
                    <a:pt x="124" y="5"/>
                  </a:lnTo>
                  <a:lnTo>
                    <a:pt x="125" y="6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26" y="8"/>
                  </a:lnTo>
                  <a:lnTo>
                    <a:pt x="126" y="9"/>
                  </a:lnTo>
                  <a:lnTo>
                    <a:pt x="126" y="10"/>
                  </a:lnTo>
                  <a:lnTo>
                    <a:pt x="127" y="10"/>
                  </a:lnTo>
                  <a:lnTo>
                    <a:pt x="127" y="11"/>
                  </a:lnTo>
                  <a:lnTo>
                    <a:pt x="127" y="12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26" y="15"/>
                  </a:lnTo>
                  <a:lnTo>
                    <a:pt x="126" y="16"/>
                  </a:lnTo>
                  <a:lnTo>
                    <a:pt x="126" y="17"/>
                  </a:lnTo>
                  <a:lnTo>
                    <a:pt x="126" y="18"/>
                  </a:lnTo>
                  <a:lnTo>
                    <a:pt x="125" y="18"/>
                  </a:lnTo>
                  <a:lnTo>
                    <a:pt x="125" y="19"/>
                  </a:lnTo>
                  <a:lnTo>
                    <a:pt x="125" y="20"/>
                  </a:lnTo>
                  <a:lnTo>
                    <a:pt x="124" y="20"/>
                  </a:lnTo>
                  <a:lnTo>
                    <a:pt x="124" y="21"/>
                  </a:lnTo>
                  <a:lnTo>
                    <a:pt x="123" y="22"/>
                  </a:lnTo>
                  <a:lnTo>
                    <a:pt x="122" y="23"/>
                  </a:lnTo>
                  <a:lnTo>
                    <a:pt x="121" y="24"/>
                  </a:lnTo>
                  <a:lnTo>
                    <a:pt x="120" y="24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7" y="25"/>
                  </a:lnTo>
                  <a:lnTo>
                    <a:pt x="116" y="26"/>
                  </a:lnTo>
                  <a:lnTo>
                    <a:pt x="115" y="26"/>
                  </a:lnTo>
                  <a:lnTo>
                    <a:pt x="114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0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40974" name="Picture 28"/>
          <p:cNvPicPr>
            <a:picLocks noChangeAspect="1" noChangeArrowheads="1"/>
          </p:cNvPicPr>
          <p:nvPr/>
        </p:nvPicPr>
        <p:blipFill>
          <a:blip r:embed="rId6" cstate="print"/>
          <a:srcRect t="27660" b="31560"/>
          <a:stretch>
            <a:fillRect/>
          </a:stretch>
        </p:blipFill>
        <p:spPr bwMode="auto">
          <a:xfrm>
            <a:off x="3683000" y="4440238"/>
            <a:ext cx="847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29"/>
          <p:cNvPicPr>
            <a:picLocks noChangeAspect="1" noChangeArrowheads="1"/>
          </p:cNvPicPr>
          <p:nvPr/>
        </p:nvPicPr>
        <p:blipFill>
          <a:blip r:embed="rId7" cstate="print"/>
          <a:srcRect t="12263" b="17296"/>
          <a:stretch>
            <a:fillRect/>
          </a:stretch>
        </p:blipFill>
        <p:spPr bwMode="auto">
          <a:xfrm>
            <a:off x="2208213" y="4386263"/>
            <a:ext cx="11779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833938"/>
            <a:ext cx="96678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9338" y="4883150"/>
            <a:ext cx="941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8213" y="5438775"/>
            <a:ext cx="16986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3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7013" y="5335588"/>
            <a:ext cx="4937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0" name="TextBox 22"/>
          <p:cNvSpPr txBox="1">
            <a:spLocks noChangeArrowheads="1"/>
          </p:cNvSpPr>
          <p:nvPr/>
        </p:nvSpPr>
        <p:spPr bwMode="auto">
          <a:xfrm>
            <a:off x="222250" y="3829050"/>
            <a:ext cx="16224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396" tIns="19198" rIns="38396" bIns="19198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National Labs</a:t>
            </a:r>
          </a:p>
        </p:txBody>
      </p:sp>
      <p:sp>
        <p:nvSpPr>
          <p:cNvPr id="40981" name="TextBox 22"/>
          <p:cNvSpPr txBox="1">
            <a:spLocks noChangeArrowheads="1"/>
          </p:cNvSpPr>
          <p:nvPr/>
        </p:nvSpPr>
        <p:spPr bwMode="auto">
          <a:xfrm>
            <a:off x="2590800" y="3829050"/>
            <a:ext cx="16224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396" tIns="19198" rIns="38396" bIns="19198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Academia</a:t>
            </a:r>
          </a:p>
        </p:txBody>
      </p:sp>
      <p:sp>
        <p:nvSpPr>
          <p:cNvPr id="40982" name="TextBox 22"/>
          <p:cNvSpPr txBox="1">
            <a:spLocks noChangeArrowheads="1"/>
          </p:cNvSpPr>
          <p:nvPr/>
        </p:nvSpPr>
        <p:spPr bwMode="auto">
          <a:xfrm>
            <a:off x="6219825" y="3829050"/>
            <a:ext cx="16224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396" tIns="19198" rIns="38396" bIns="19198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Industry</a:t>
            </a: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2070100" y="3859213"/>
            <a:ext cx="2655888" cy="2489200"/>
            <a:chOff x="1304" y="2386"/>
            <a:chExt cx="1673" cy="1423"/>
          </a:xfrm>
        </p:grpSpPr>
        <p:sp>
          <p:nvSpPr>
            <p:cNvPr id="41011" name="Line 57"/>
            <p:cNvSpPr>
              <a:spLocks noChangeShapeType="1"/>
            </p:cNvSpPr>
            <p:nvPr/>
          </p:nvSpPr>
          <p:spPr bwMode="auto">
            <a:xfrm>
              <a:off x="1304" y="2386"/>
              <a:ext cx="0" cy="1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12" name="Line 58"/>
            <p:cNvSpPr>
              <a:spLocks noChangeShapeType="1"/>
            </p:cNvSpPr>
            <p:nvPr/>
          </p:nvSpPr>
          <p:spPr bwMode="auto">
            <a:xfrm>
              <a:off x="2977" y="2386"/>
              <a:ext cx="0" cy="1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40985" name="Picture 63" descr="LLNL-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1788" y="5519738"/>
            <a:ext cx="14382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4"/>
          <p:cNvGrpSpPr/>
          <p:nvPr/>
        </p:nvGrpSpPr>
        <p:grpSpPr>
          <a:xfrm>
            <a:off x="0" y="1177925"/>
            <a:ext cx="9144000" cy="2543175"/>
            <a:chOff x="0" y="1006475"/>
            <a:chExt cx="9144000" cy="2543175"/>
          </a:xfrm>
        </p:grpSpPr>
        <p:sp>
          <p:nvSpPr>
            <p:cNvPr id="40961" name="Rectangle 2"/>
            <p:cNvSpPr>
              <a:spLocks noChangeArrowheads="1"/>
            </p:cNvSpPr>
            <p:nvPr/>
          </p:nvSpPr>
          <p:spPr bwMode="auto">
            <a:xfrm>
              <a:off x="0" y="1104900"/>
              <a:ext cx="9144000" cy="244475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B689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963" name="TextBox 22"/>
            <p:cNvSpPr txBox="1">
              <a:spLocks noChangeArrowheads="1"/>
            </p:cNvSpPr>
            <p:nvPr/>
          </p:nvSpPr>
          <p:spPr bwMode="auto">
            <a:xfrm>
              <a:off x="130175" y="2797175"/>
              <a:ext cx="162242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396" tIns="19198" rIns="38396" bIns="19198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Identify </a:t>
              </a: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promising </a:t>
              </a: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concepts</a:t>
              </a:r>
            </a:p>
          </p:txBody>
        </p:sp>
        <p:sp>
          <p:nvSpPr>
            <p:cNvPr id="40964" name="TextBox 23"/>
            <p:cNvSpPr txBox="1">
              <a:spLocks noChangeArrowheads="1"/>
            </p:cNvSpPr>
            <p:nvPr/>
          </p:nvSpPr>
          <p:spPr bwMode="auto">
            <a:xfrm>
              <a:off x="2055813" y="2797175"/>
              <a:ext cx="182880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396" tIns="19198" rIns="38396" bIns="19198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Reduce the time </a:t>
              </a:r>
              <a:br>
                <a:rPr lang="en-US" sz="1400" b="1" dirty="0">
                  <a:solidFill>
                    <a:srgbClr val="FFFFFF"/>
                  </a:solidFill>
                  <a:latin typeface="Arial" charset="0"/>
                </a:rPr>
              </a:br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for design &amp; troubleshooting</a:t>
              </a:r>
            </a:p>
          </p:txBody>
        </p:sp>
        <p:sp>
          <p:nvSpPr>
            <p:cNvPr id="40965" name="TextBox 24"/>
            <p:cNvSpPr txBox="1">
              <a:spLocks noChangeArrowheads="1"/>
            </p:cNvSpPr>
            <p:nvPr/>
          </p:nvSpPr>
          <p:spPr bwMode="auto">
            <a:xfrm>
              <a:off x="4267200" y="2797175"/>
              <a:ext cx="2147888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396" tIns="19198" rIns="38396" bIns="19198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Quantify the technical risk, to enable reaching larger scales, earlier</a:t>
              </a:r>
            </a:p>
          </p:txBody>
        </p:sp>
        <p:sp>
          <p:nvSpPr>
            <p:cNvPr id="40966" name="TextBox 152"/>
            <p:cNvSpPr txBox="1">
              <a:spLocks noChangeArrowheads="1"/>
            </p:cNvSpPr>
            <p:nvPr/>
          </p:nvSpPr>
          <p:spPr bwMode="auto">
            <a:xfrm>
              <a:off x="6656388" y="2797175"/>
              <a:ext cx="2112962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396" tIns="19198" rIns="38396" bIns="19198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Arial" charset="0"/>
                </a:rPr>
                <a:t>Stabilize the cost during commercial deployment</a:t>
              </a:r>
            </a:p>
          </p:txBody>
        </p:sp>
        <p:sp>
          <p:nvSpPr>
            <p:cNvPr id="40967" name="Notched Right Arrow 41"/>
            <p:cNvSpPr>
              <a:spLocks noChangeArrowheads="1"/>
            </p:cNvSpPr>
            <p:nvPr/>
          </p:nvSpPr>
          <p:spPr bwMode="auto">
            <a:xfrm>
              <a:off x="1625600" y="2989263"/>
              <a:ext cx="366713" cy="242887"/>
            </a:xfrm>
            <a:prstGeom prst="notchedRightArrow">
              <a:avLst>
                <a:gd name="adj1" fmla="val 50000"/>
                <a:gd name="adj2" fmla="val 49866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11519" rIns="0" bIns="11519"/>
            <a:lstStyle/>
            <a:p>
              <a:pPr marL="204788" indent="-204788" defTabSz="547688"/>
              <a:endParaRPr lang="en-US" sz="4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968" name="Notched Right Arrow 42"/>
            <p:cNvSpPr>
              <a:spLocks noChangeArrowheads="1"/>
            </p:cNvSpPr>
            <p:nvPr/>
          </p:nvSpPr>
          <p:spPr bwMode="auto">
            <a:xfrm>
              <a:off x="3829050" y="3006725"/>
              <a:ext cx="366713" cy="242888"/>
            </a:xfrm>
            <a:prstGeom prst="notchedRightArrow">
              <a:avLst>
                <a:gd name="adj1" fmla="val 50000"/>
                <a:gd name="adj2" fmla="val 49865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11519" rIns="0" bIns="11519"/>
            <a:lstStyle/>
            <a:p>
              <a:pPr marL="204788" indent="-204788" defTabSz="547688"/>
              <a:endParaRPr lang="en-US" sz="4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969" name="Notched Right Arrow 44"/>
            <p:cNvSpPr>
              <a:spLocks noChangeArrowheads="1"/>
            </p:cNvSpPr>
            <p:nvPr/>
          </p:nvSpPr>
          <p:spPr bwMode="auto">
            <a:xfrm>
              <a:off x="6497638" y="2998788"/>
              <a:ext cx="366712" cy="242887"/>
            </a:xfrm>
            <a:prstGeom prst="notchedRightArrow">
              <a:avLst>
                <a:gd name="adj1" fmla="val 50000"/>
                <a:gd name="adj2" fmla="val 49866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11519" rIns="0" bIns="11519"/>
            <a:lstStyle/>
            <a:p>
              <a:pPr marL="204788" indent="-204788" defTabSz="547688"/>
              <a:endParaRPr lang="en-US" sz="4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40986" name="Picture 34" descr="Power Plant and Steam_XS.jpg"/>
            <p:cNvPicPr>
              <a:picLocks noChangeAspect="1"/>
            </p:cNvPicPr>
            <p:nvPr/>
          </p:nvPicPr>
          <p:blipFill>
            <a:blip r:embed="rId13" cstate="print"/>
            <a:srcRect l="2359" t="1836" r="23592"/>
            <a:stretch>
              <a:fillRect/>
            </a:stretch>
          </p:blipFill>
          <p:spPr bwMode="auto">
            <a:xfrm>
              <a:off x="5919788" y="1214438"/>
              <a:ext cx="1458912" cy="129063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40987" name="Picture 33" descr="Powerplant Dusk.jpg"/>
            <p:cNvPicPr>
              <a:picLocks noChangeAspect="1"/>
            </p:cNvPicPr>
            <p:nvPr/>
          </p:nvPicPr>
          <p:blipFill>
            <a:blip r:embed="rId14" cstate="print"/>
            <a:srcRect t="7068" r="29987" b="4143"/>
            <a:stretch>
              <a:fillRect/>
            </a:stretch>
          </p:blipFill>
          <p:spPr bwMode="auto">
            <a:xfrm>
              <a:off x="7458075" y="1214438"/>
              <a:ext cx="1530350" cy="129063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40988" name="Picture 37" descr="vlcsnap-2010-09-03-09h41m21s178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536950" y="1214438"/>
              <a:ext cx="2290763" cy="12890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40989" name="Picture 6" descr="large_clusters_B22_riser_250"/>
            <p:cNvPicPr>
              <a:picLocks noChangeAspect="1" noChangeArrowheads="1"/>
            </p:cNvPicPr>
            <p:nvPr/>
          </p:nvPicPr>
          <p:blipFill>
            <a:blip r:embed="rId16" cstate="print"/>
            <a:srcRect b="16104"/>
            <a:stretch>
              <a:fillRect/>
            </a:stretch>
          </p:blipFill>
          <p:spPr bwMode="auto">
            <a:xfrm>
              <a:off x="1292225" y="1343025"/>
              <a:ext cx="1100138" cy="103187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40990" name="Picture 16" descr="T-2866 3"/>
            <p:cNvPicPr>
              <a:picLocks noChangeAspect="1" noChangeArrowheads="1"/>
            </p:cNvPicPr>
            <p:nvPr/>
          </p:nvPicPr>
          <p:blipFill>
            <a:blip r:embed="rId17" cstate="print"/>
            <a:srcRect t="10893" r="8797" b="5229"/>
            <a:stretch>
              <a:fillRect/>
            </a:stretch>
          </p:blipFill>
          <p:spPr bwMode="auto">
            <a:xfrm>
              <a:off x="152400" y="1346200"/>
              <a:ext cx="1050925" cy="102711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40991" name="Picture 54" descr="VolumeRendered_EP_g.png"/>
            <p:cNvPicPr>
              <a:picLocks noChangeAspect="1"/>
            </p:cNvPicPr>
            <p:nvPr/>
          </p:nvPicPr>
          <p:blipFill>
            <a:blip r:embed="rId18" cstate="print"/>
            <a:srcRect l="29152" r="1033"/>
            <a:stretch>
              <a:fillRect/>
            </a:stretch>
          </p:blipFill>
          <p:spPr bwMode="auto">
            <a:xfrm>
              <a:off x="2476500" y="1006475"/>
              <a:ext cx="974725" cy="170497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63" name="Picture 3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8859" y="4032019"/>
            <a:ext cx="6492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29838" y="5551773"/>
            <a:ext cx="952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18875" y="4127269"/>
            <a:ext cx="6953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536169" y="4928677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107517" y="4551941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51510" y="4933122"/>
            <a:ext cx="923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5"/>
          <p:cNvPicPr>
            <a:picLocks noChangeAspect="1" noChangeArrowheads="1"/>
          </p:cNvPicPr>
          <p:nvPr/>
        </p:nvPicPr>
        <p:blipFill>
          <a:blip r:embed="rId25" cstate="print"/>
          <a:srcRect t="13889" b="28103"/>
          <a:stretch>
            <a:fillRect/>
          </a:stretch>
        </p:blipFill>
        <p:spPr bwMode="auto">
          <a:xfrm>
            <a:off x="6291175" y="5005601"/>
            <a:ext cx="1050372" cy="4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6"/>
          <p:cNvPicPr>
            <a:picLocks noChangeAspect="1" noChangeArrowheads="1"/>
          </p:cNvPicPr>
          <p:nvPr/>
        </p:nvPicPr>
        <p:blipFill>
          <a:blip r:embed="rId26" cstate="print"/>
          <a:srcRect l="13043" t="7971" r="10679" b="7971"/>
          <a:stretch>
            <a:fillRect/>
          </a:stretch>
        </p:blipFill>
        <p:spPr bwMode="auto">
          <a:xfrm>
            <a:off x="7495965" y="5454752"/>
            <a:ext cx="531628" cy="62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7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106436" y="5689527"/>
            <a:ext cx="9525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8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177642" y="4155402"/>
            <a:ext cx="1285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9"/>
          <p:cNvPicPr>
            <a:picLocks noChangeAspect="1" noChangeArrowheads="1"/>
          </p:cNvPicPr>
          <p:nvPr/>
        </p:nvPicPr>
        <p:blipFill>
          <a:blip r:embed="rId29" cstate="print"/>
          <a:srcRect t="22951" b="30328"/>
          <a:stretch>
            <a:fillRect/>
          </a:stretch>
        </p:blipFill>
        <p:spPr bwMode="auto">
          <a:xfrm>
            <a:off x="4815367" y="4551462"/>
            <a:ext cx="5810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50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05326" y="5508578"/>
            <a:ext cx="12573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1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391524" y="4574428"/>
            <a:ext cx="688678" cy="2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6" descr="Air-Products-v-Airgas"/>
          <p:cNvPicPr>
            <a:picLocks noChangeAspect="1" noChangeArrowheads="1"/>
          </p:cNvPicPr>
          <p:nvPr/>
        </p:nvPicPr>
        <p:blipFill>
          <a:blip r:embed="rId32" cstate="print"/>
          <a:srcRect l="4250" t="5757" r="8234" b="67273"/>
          <a:stretch>
            <a:fillRect/>
          </a:stretch>
        </p:blipFill>
        <p:spPr bwMode="auto">
          <a:xfrm>
            <a:off x="4816525" y="5040486"/>
            <a:ext cx="10461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81"/>
          <p:cNvSpPr/>
          <p:nvPr/>
        </p:nvSpPr>
        <p:spPr>
          <a:xfrm>
            <a:off x="4694831" y="6085051"/>
            <a:ext cx="4449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Essential for accelerating </a:t>
            </a:r>
            <a:r>
              <a:rPr lang="en-US" sz="1400" b="1" u="sng" dirty="0" smtClean="0">
                <a:solidFill>
                  <a:srgbClr val="000000"/>
                </a:solidFill>
                <a:latin typeface="Arial" charset="0"/>
              </a:rPr>
              <a:t>commercial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 deployment</a:t>
            </a:r>
          </a:p>
        </p:txBody>
      </p:sp>
      <p:pic>
        <p:nvPicPr>
          <p:cNvPr id="83" name="Picture 1"/>
          <p:cNvPicPr>
            <a:picLocks noChangeAspect="1" noChangeArrowheads="1"/>
          </p:cNvPicPr>
          <p:nvPr/>
        </p:nvPicPr>
        <p:blipFill>
          <a:blip r:embed="rId33" cstate="print"/>
          <a:srcRect l="6564" t="25543" r="8145" b="25898"/>
          <a:stretch>
            <a:fillRect/>
          </a:stretch>
        </p:blipFill>
        <p:spPr bwMode="auto">
          <a:xfrm>
            <a:off x="4869715" y="5818455"/>
            <a:ext cx="1286540" cy="31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syaml\Desktop\Logo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879805" y="4544646"/>
            <a:ext cx="1075844" cy="507474"/>
          </a:xfrm>
          <a:prstGeom prst="rect">
            <a:avLst/>
          </a:prstGeom>
          <a:noFill/>
        </p:spPr>
      </p:pic>
      <p:pic>
        <p:nvPicPr>
          <p:cNvPr id="1027" name="Picture 3" descr="C:\Documents and Settings\msyaml\Desktop\exxonMobilLogo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353965" y="5805378"/>
            <a:ext cx="816403" cy="300148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8229602" y="5911702"/>
            <a:ext cx="808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1-31-2012</a:t>
            </a: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530770" y="310046"/>
            <a:ext cx="8229600" cy="55399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Carbon Capture Simulation Initiative (CCSI)</a:t>
            </a:r>
          </a:p>
        </p:txBody>
      </p:sp>
    </p:spTree>
    <p:extLst>
      <p:ext uri="{BB962C8B-B14F-4D97-AF65-F5344CB8AC3E}">
        <p14:creationId xmlns:p14="http://schemas.microsoft.com/office/powerpoint/2010/main" val="47161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1984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latin typeface="Arial" charset="0"/>
                <a:cs typeface="Arial" charset="0"/>
              </a:rPr>
              <a:t>Abundant low-cost gas is changing the world</a:t>
            </a:r>
            <a:endParaRPr lang="en-US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2027"/>
            <a:ext cx="8686800" cy="387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6200" y="4830762"/>
            <a:ext cx="3698875" cy="1189038"/>
          </a:xfrm>
          <a:prstGeom prst="rect">
            <a:avLst/>
          </a:prstGeom>
          <a:gradFill flip="none" rotWithShape="1">
            <a:gsLst>
              <a:gs pos="0">
                <a:srgbClr val="0037A4">
                  <a:shade val="30000"/>
                  <a:satMod val="115000"/>
                </a:srgbClr>
              </a:gs>
              <a:gs pos="50000">
                <a:srgbClr val="0037A4">
                  <a:shade val="67500"/>
                  <a:satMod val="115000"/>
                </a:srgbClr>
              </a:gs>
              <a:gs pos="100000">
                <a:srgbClr val="0037A4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137160" tIns="91440" rIns="137160" bIns="91440"/>
          <a:lstStyle/>
          <a:p>
            <a:pPr>
              <a:lnSpc>
                <a:spcPts val="2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EIA-ARI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Study: 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6,622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Tcf recoverable shale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22,600 Tcf recoverable natural gas</a:t>
            </a:r>
          </a:p>
          <a:p>
            <a:pPr algn="r">
              <a:lnSpc>
                <a:spcPts val="2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Global </a:t>
            </a:r>
            <a:r>
              <a:rPr lang="en-US" sz="1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shale adds 40%!</a:t>
            </a:r>
          </a:p>
          <a:p>
            <a:pPr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664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4622" y="10530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IEA CCS Roadmap 2013:  Key Technologies for Reducing Global CO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Emissions</a:t>
            </a:r>
            <a:endParaRPr lang="en-US" sz="32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8" y="1285532"/>
            <a:ext cx="8883663" cy="359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1512" y="6036328"/>
            <a:ext cx="512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Source:  IEA Roadmap 2013.  </a:t>
            </a:r>
          </a:p>
          <a:p>
            <a:pPr algn="l"/>
            <a:r>
              <a:rPr lang="en-US" sz="1000" dirty="0" smtClean="0"/>
              <a:t>Note:  Numbers in brackets are shares in 2050.  For example, 14% is the share of CCS in cumulative emission reductions through 2050, and 17% is the share of CCS in emission reductions in 2050, compared with the 6DS.</a:t>
            </a:r>
            <a:endParaRPr lang="en-US" sz="10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5180499"/>
            <a:ext cx="7902222" cy="87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solidFill>
                  <a:srgbClr val="C00000"/>
                </a:solidFill>
              </a:rPr>
              <a:t>Most 2050 climate budgets require CCUS from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NatGas</a:t>
            </a:r>
            <a:r>
              <a:rPr lang="en-US" sz="2400" b="1" i="1" dirty="0" smtClean="0">
                <a:solidFill>
                  <a:srgbClr val="C00000"/>
                </a:solidFill>
              </a:rPr>
              <a:t> power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62" y="3506819"/>
            <a:ext cx="4078638" cy="3058979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r="5684" b="14667"/>
          <a:stretch/>
        </p:blipFill>
        <p:spPr bwMode="auto">
          <a:xfrm>
            <a:off x="4471064" y="859192"/>
            <a:ext cx="4672936" cy="26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4011" y="3273426"/>
            <a:ext cx="20649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Source:  IEA 2013 World Energy Outlook</a:t>
            </a:r>
            <a:endParaRPr lang="en-US" sz="9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24563" y="6334966"/>
            <a:ext cx="20906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Source:  EIA 2014 Annual Energy Outlook</a:t>
            </a:r>
            <a:endParaRPr lang="en-US" sz="900" i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53126" y="152400"/>
            <a:ext cx="8033674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5927" tIns="38889" rIns="75927" bIns="38889" anchor="ctr"/>
          <a:lstStyle/>
          <a:p>
            <a:pPr algn="ctr" eaLnBrk="0" hangingPunct="0"/>
            <a:r>
              <a:rPr lang="en-US" sz="3000" b="1" dirty="0" smtClean="0">
                <a:solidFill>
                  <a:srgbClr val="008000"/>
                </a:solidFill>
              </a:rPr>
              <a:t>Future of Fossil Energy Demand and Generation</a:t>
            </a:r>
            <a:endParaRPr lang="en-US" sz="3000" b="1" i="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52591"/>
            <a:ext cx="43354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lvl="0" indent="-125413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Even with a surge in renewable energy (IEA 2013), fossil fuel use still robust, accounts for 75% in 2035</a:t>
            </a:r>
          </a:p>
          <a:p>
            <a:pPr marL="349250" lvl="0" indent="-125413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9250" lvl="0" indent="-125413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Natural gas and renewables outpace growth and demand of all other sources world wide</a:t>
            </a:r>
            <a:endParaRPr lang="en-US" sz="2000" dirty="0"/>
          </a:p>
          <a:p>
            <a:pPr marL="349250" lvl="0" indent="-125413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9250" lvl="0" indent="-125413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Natural gas is primary source of electricity generation in United States after 2035 (EIA2014)</a:t>
            </a:r>
          </a:p>
          <a:p>
            <a:pPr marL="349250" lvl="0" indent="-125413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9250" lvl="0" indent="-125413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Fossil Energy remains dominant share (68%) of United States electricity generation in 2040</a:t>
            </a:r>
          </a:p>
          <a:p>
            <a:pPr marL="349250" lvl="0" indent="-125413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9250" lvl="0" indent="-125413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2701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74011" y="3273426"/>
            <a:ext cx="20649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Source:  IEA 2013 World Energy Outlook</a:t>
            </a:r>
            <a:endParaRPr lang="en-US" sz="900" i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79451" y="152400"/>
            <a:ext cx="7635875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5927" tIns="38889" rIns="75927" bIns="38889" anchor="ctr"/>
          <a:lstStyle/>
          <a:p>
            <a:pPr algn="ctr" eaLnBrk="0" hangingPunct="0"/>
            <a:r>
              <a:rPr lang="en-US" sz="3000" b="1" dirty="0" smtClean="0">
                <a:solidFill>
                  <a:srgbClr val="008000"/>
                </a:solidFill>
              </a:rPr>
              <a:t>Future CO</a:t>
            </a:r>
            <a:r>
              <a:rPr lang="en-US" sz="3000" b="1" baseline="-25000" dirty="0" smtClean="0">
                <a:solidFill>
                  <a:srgbClr val="008000"/>
                </a:solidFill>
              </a:rPr>
              <a:t>2</a:t>
            </a:r>
            <a:r>
              <a:rPr lang="en-US" sz="3000" b="1" dirty="0" smtClean="0">
                <a:solidFill>
                  <a:srgbClr val="008000"/>
                </a:solidFill>
              </a:rPr>
              <a:t> Emissions from </a:t>
            </a:r>
            <a:r>
              <a:rPr lang="en-US" sz="3000" b="1" dirty="0">
                <a:solidFill>
                  <a:srgbClr val="008000"/>
                </a:solidFill>
              </a:rPr>
              <a:t>Fossil Energy </a:t>
            </a:r>
            <a:r>
              <a:rPr lang="en-US" sz="3000" b="1" dirty="0" smtClean="0">
                <a:solidFill>
                  <a:srgbClr val="008000"/>
                </a:solidFill>
              </a:rPr>
              <a:t>Electricity Generation</a:t>
            </a:r>
            <a:endParaRPr lang="en-US" sz="3000" b="1" i="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599" y="1676399"/>
            <a:ext cx="4063867" cy="438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lvl="0" indent="-125413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CO2 emissions are slightly higher in 2040 with increase in total generation capacity, due to fuel switching to natural gas generation</a:t>
            </a:r>
          </a:p>
          <a:p>
            <a:pPr marL="223837" lvl="0" algn="l">
              <a:lnSpc>
                <a:spcPct val="90000"/>
              </a:lnSpc>
              <a:spcAft>
                <a:spcPts val="300"/>
              </a:spcAft>
            </a:pPr>
            <a:endParaRPr lang="en-US" dirty="0"/>
          </a:p>
          <a:p>
            <a:pPr marL="223837" lvl="0" algn="l">
              <a:lnSpc>
                <a:spcPct val="90000"/>
              </a:lnSpc>
              <a:spcAft>
                <a:spcPts val="300"/>
              </a:spcAft>
            </a:pPr>
            <a:endParaRPr lang="en-US" dirty="0"/>
          </a:p>
          <a:p>
            <a:pPr marL="349250" lvl="0" indent="-125413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Natural gas allows additional capacity while keeping emissions flat</a:t>
            </a:r>
          </a:p>
          <a:p>
            <a:pPr marL="223837" lvl="0" algn="l">
              <a:lnSpc>
                <a:spcPct val="90000"/>
              </a:lnSpc>
              <a:spcAft>
                <a:spcPts val="300"/>
              </a:spcAft>
            </a:pPr>
            <a:endParaRPr lang="en-US" dirty="0" smtClean="0"/>
          </a:p>
          <a:p>
            <a:pPr marL="223837" lvl="0" algn="l">
              <a:lnSpc>
                <a:spcPct val="90000"/>
              </a:lnSpc>
              <a:spcAft>
                <a:spcPts val="300"/>
              </a:spcAft>
            </a:pPr>
            <a:endParaRPr lang="en-US" dirty="0" smtClean="0"/>
          </a:p>
          <a:p>
            <a:pPr marL="349250" lvl="0" indent="-125413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CCS would be required on significant portion of fleet by 2030 and almost entire fleet by 2050</a:t>
            </a:r>
          </a:p>
          <a:p>
            <a:pPr marL="223837" lvl="0" algn="l">
              <a:lnSpc>
                <a:spcPct val="90000"/>
              </a:lnSpc>
              <a:spcAft>
                <a:spcPts val="300"/>
              </a:spcAft>
            </a:pPr>
            <a:endParaRPr lang="en-US" dirty="0"/>
          </a:p>
          <a:p>
            <a:pPr marL="349250" lvl="0" indent="-125413" algn="l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12479"/>
            <a:ext cx="4038600" cy="298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3722" y="1522511"/>
            <a:ext cx="4481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CO2 Emissions from Coal and Natural Gas Generating Units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982220" y="3238337"/>
            <a:ext cx="1633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CO2Emissions MMT/Year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4994666"/>
            <a:ext cx="24641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Source of Data:  EIA 2014 Annual Energy Outlook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97100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Fossil Energy FY14 Budget Activities</a:t>
            </a:r>
            <a:endParaRPr lang="en-US" sz="3600" b="1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66725" y="1226281"/>
            <a:ext cx="8229600" cy="477065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FY14 Key Activities</a:t>
            </a:r>
          </a:p>
          <a:p>
            <a:pPr lvl="1"/>
            <a:r>
              <a:rPr lang="en-US" dirty="0" smtClean="0"/>
              <a:t>Support to existing portfolio and 18 new capture projects awarded in early FY2014</a:t>
            </a: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small-scale pilot, bench, and laboratory projects </a:t>
            </a:r>
          </a:p>
          <a:p>
            <a:pPr lvl="1"/>
            <a:r>
              <a:rPr lang="en-US" dirty="0" smtClean="0"/>
              <a:t>Several projects have/plan to test solvents, sorbents and membranes under natural gas conditions.</a:t>
            </a:r>
          </a:p>
          <a:p>
            <a:pPr lvl="2"/>
            <a:r>
              <a:rPr lang="en-US" dirty="0" smtClean="0"/>
              <a:t>Funded outside of project scope to satisfy industrial partners interests</a:t>
            </a:r>
          </a:p>
          <a:p>
            <a:pPr lvl="1"/>
            <a:r>
              <a:rPr lang="en-US" dirty="0" smtClean="0"/>
              <a:t>Negotiation and Award of Carbon Capture R&amp;D Test Facility</a:t>
            </a:r>
          </a:p>
          <a:p>
            <a:r>
              <a:rPr lang="en-US" dirty="0" smtClean="0"/>
              <a:t>CCS for Natural </a:t>
            </a:r>
            <a:r>
              <a:rPr lang="en-US" dirty="0"/>
              <a:t>Gas</a:t>
            </a:r>
          </a:p>
          <a:p>
            <a:pPr lvl="1"/>
            <a:r>
              <a:rPr lang="en-US" dirty="0"/>
              <a:t>Congressional appropriations provided guidance that research and development could consider natural gas as long as it does not negatively </a:t>
            </a:r>
            <a:r>
              <a:rPr lang="en-US" dirty="0" smtClean="0"/>
              <a:t>impact </a:t>
            </a:r>
            <a:r>
              <a:rPr lang="en-US" dirty="0"/>
              <a:t>efforts to develop technologies for coal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FY15 Fossil Energy Budget Request</a:t>
            </a:r>
            <a:endParaRPr lang="en-US" sz="3600" b="1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66725" y="1226281"/>
            <a:ext cx="8229600" cy="4770658"/>
          </a:xfrm>
        </p:spPr>
        <p:txBody>
          <a:bodyPr>
            <a:normAutofit/>
          </a:bodyPr>
          <a:lstStyle/>
          <a:p>
            <a:r>
              <a:rPr lang="en-US" dirty="0"/>
              <a:t>FY15 Key Activities for Carbon Capture </a:t>
            </a:r>
          </a:p>
          <a:p>
            <a:pPr lvl="1"/>
            <a:r>
              <a:rPr lang="en-US" dirty="0"/>
              <a:t>Large-scale carbon capture pilot facility(</a:t>
            </a:r>
            <a:r>
              <a:rPr lang="en-US" dirty="0" err="1"/>
              <a:t>ies</a:t>
            </a:r>
            <a:r>
              <a:rPr lang="en-US" dirty="0"/>
              <a:t>) 10MW+</a:t>
            </a:r>
          </a:p>
          <a:p>
            <a:pPr lvl="1"/>
            <a:r>
              <a:rPr lang="en-US" dirty="0"/>
              <a:t>Begin identifying transformational technologies for carbon capture</a:t>
            </a:r>
          </a:p>
          <a:p>
            <a:pPr lvl="1"/>
            <a:r>
              <a:rPr lang="en-US" dirty="0"/>
              <a:t>Continue support to small-scale pilot projects</a:t>
            </a:r>
          </a:p>
          <a:p>
            <a:r>
              <a:rPr lang="en-US" dirty="0" smtClean="0"/>
              <a:t>Natural </a:t>
            </a:r>
            <a:r>
              <a:rPr lang="en-US" dirty="0" smtClean="0"/>
              <a:t>Gas CCS Demo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25 million requested would be competed to fund work that directly demonstrates technology to capture </a:t>
            </a:r>
            <a:r>
              <a:rPr lang="en-US" dirty="0" smtClean="0"/>
              <a:t>and </a:t>
            </a:r>
            <a:r>
              <a:rPr lang="en-US" dirty="0"/>
              <a:t>store more than 75 percent of the carbon from treated emissions from a natural gas power system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9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871715" y="3641962"/>
            <a:ext cx="4119886" cy="2117579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501" y="881484"/>
            <a:ext cx="4267200" cy="2559050"/>
          </a:xfrm>
          <a:prstGeom prst="rect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829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7269740"/>
              </p:ext>
            </p:extLst>
          </p:nvPr>
        </p:nvGraphicFramePr>
        <p:xfrm>
          <a:off x="263843" y="993898"/>
          <a:ext cx="414421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4" imgW="9258300" imgH="4798314" progId="">
                  <p:embed/>
                </p:oleObj>
              </mc:Choice>
              <mc:Fallback>
                <p:oleObj name="Visio" r:id="rId4" imgW="9258300" imgH="47983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85" t="1376" r="8157" b="1770"/>
                      <a:stretch>
                        <a:fillRect/>
                      </a:stretch>
                    </p:blipFill>
                    <p:spPr bwMode="auto">
                      <a:xfrm>
                        <a:off x="263843" y="993898"/>
                        <a:ext cx="4144211" cy="2362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784227" y="152400"/>
            <a:ext cx="7635875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5927" tIns="38889" rIns="75927" bIns="38889" anchor="ctr"/>
          <a:lstStyle/>
          <a:p>
            <a:pPr algn="ctr" eaLnBrk="0" hangingPunct="0"/>
            <a:r>
              <a:rPr lang="en-US" sz="3000" b="1" i="0" dirty="0" smtClean="0">
                <a:solidFill>
                  <a:srgbClr val="008000"/>
                </a:solidFill>
                <a:latin typeface="+mn-lt"/>
              </a:rPr>
              <a:t>Fossil Energy CO</a:t>
            </a:r>
            <a:r>
              <a:rPr lang="en-US" sz="3000" b="1" i="0" baseline="-25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3000" b="1" i="0" dirty="0" smtClean="0">
                <a:solidFill>
                  <a:srgbClr val="008000"/>
                </a:solidFill>
                <a:latin typeface="+mn-lt"/>
              </a:rPr>
              <a:t> Capture Options</a:t>
            </a:r>
            <a:endParaRPr lang="en-US" sz="3000" b="1" i="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68358" name="Text Box 30"/>
          <p:cNvSpPr txBox="1">
            <a:spLocks noChangeArrowheads="1"/>
          </p:cNvSpPr>
          <p:nvPr/>
        </p:nvSpPr>
        <p:spPr bwMode="auto">
          <a:xfrm>
            <a:off x="2928615" y="5949950"/>
            <a:ext cx="3886200" cy="298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i="1" dirty="0">
                <a:solidFill>
                  <a:srgbClr val="000099"/>
                </a:solidFill>
                <a:cs typeface="Arial" pitchFamily="34" charset="0"/>
              </a:rPr>
              <a:t>Source: Cost and Performance Baseline for Fossil Energy Power Plants study, Volume 1: Bituminous Coal and Natural Gas to Electricity; NETL, May 2007. </a:t>
            </a:r>
            <a:r>
              <a:rPr lang="en-US" sz="800" b="1" i="1" dirty="0">
                <a:solidFill>
                  <a:srgbClr val="000099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3327" y="962965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Pulverized Coal (PC)</a:t>
            </a:r>
          </a:p>
          <a:p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</a:rPr>
              <a:t>Post-combustion</a:t>
            </a:r>
            <a:endParaRPr lang="en-US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6611" y="3641963"/>
            <a:ext cx="4623989" cy="2117578"/>
            <a:chOff x="203202" y="3505200"/>
            <a:chExt cx="6172200" cy="2590800"/>
          </a:xfrm>
        </p:grpSpPr>
        <p:sp>
          <p:nvSpPr>
            <p:cNvPr id="22" name="Rectangle 21"/>
            <p:cNvSpPr/>
            <p:nvPr/>
          </p:nvSpPr>
          <p:spPr>
            <a:xfrm>
              <a:off x="203202" y="3505200"/>
              <a:ext cx="6172200" cy="2590800"/>
            </a:xfrm>
            <a:prstGeom prst="rect">
              <a:avLst/>
            </a:prstGeom>
            <a:solidFill>
              <a:srgbClr val="FFDA6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9726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7540" y="3581400"/>
              <a:ext cx="5605462" cy="247341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221743" y="5014519"/>
              <a:ext cx="2360628" cy="678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>
                      <a:lumMod val="50000"/>
                    </a:schemeClr>
                  </a:solidFill>
                </a:rPr>
                <a:t>Gasification (IGCC)</a:t>
              </a:r>
            </a:p>
            <a:p>
              <a:r>
                <a:rPr lang="en-US" sz="12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Pre-combustion</a:t>
              </a:r>
              <a:endParaRPr lang="en-US" sz="12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02163" y="869950"/>
            <a:ext cx="4389437" cy="2559050"/>
            <a:chOff x="4497387" y="869950"/>
            <a:chExt cx="4389437" cy="2559050"/>
          </a:xfrm>
        </p:grpSpPr>
        <p:sp>
          <p:nvSpPr>
            <p:cNvPr id="15" name="Rectangle 14"/>
            <p:cNvSpPr/>
            <p:nvPr/>
          </p:nvSpPr>
          <p:spPr>
            <a:xfrm>
              <a:off x="4497387" y="869950"/>
              <a:ext cx="4389437" cy="2559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14706" y="946596"/>
              <a:ext cx="428639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</a:rPr>
                <a:t>Natural Gas Combined Cycle (NGCC)</a:t>
              </a:r>
            </a:p>
            <a:p>
              <a:r>
                <a:rPr lang="en-US" sz="14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Post-combustion</a:t>
              </a:r>
              <a:endParaRPr lang="en-US" sz="14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099" y="1547740"/>
              <a:ext cx="3990975" cy="176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3707" r="2822" b="4617"/>
          <a:stretch/>
        </p:blipFill>
        <p:spPr bwMode="auto">
          <a:xfrm>
            <a:off x="4990011" y="3935843"/>
            <a:ext cx="3915866" cy="17330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007428" y="3658949"/>
            <a:ext cx="3298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PC Oxy-Combustion</a:t>
            </a:r>
            <a:endParaRPr lang="en-US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72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97556" y="3092699"/>
            <a:ext cx="1265621" cy="451229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133196"/>
            <a:ext cx="7938825" cy="93321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Development Trajectories </a:t>
            </a:r>
            <a:r>
              <a:rPr lang="en-US" sz="3200" b="1" dirty="0"/>
              <a:t>for Achieving </a:t>
            </a:r>
            <a:r>
              <a:rPr lang="en-US" sz="3200" b="1" dirty="0" smtClean="0"/>
              <a:t>Goals</a:t>
            </a:r>
            <a:br>
              <a:rPr lang="en-US" sz="3200" b="1" dirty="0" smtClean="0"/>
            </a:br>
            <a:r>
              <a:rPr lang="en-US" sz="1600" b="1" i="1" dirty="0" smtClean="0"/>
              <a:t>Illustrative Example: Post-Combustion Capture</a:t>
            </a:r>
            <a:endParaRPr lang="en-US" sz="1600" b="1" i="1" dirty="0"/>
          </a:p>
        </p:txBody>
      </p:sp>
      <p:sp>
        <p:nvSpPr>
          <p:cNvPr id="7" name="Rectangle 6"/>
          <p:cNvSpPr/>
          <p:nvPr/>
        </p:nvSpPr>
        <p:spPr>
          <a:xfrm rot="5400000">
            <a:off x="4331007" y="3614006"/>
            <a:ext cx="356171" cy="480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8398" y="5915475"/>
            <a:ext cx="197489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Thermodynamic costs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5016948">
            <a:off x="1359647" y="5006752"/>
            <a:ext cx="1103187" cy="1579642"/>
          </a:xfrm>
          <a:prstGeom prst="arc">
            <a:avLst>
              <a:gd name="adj1" fmla="val 16487197"/>
              <a:gd name="adj2" fmla="val 19072992"/>
            </a:avLst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0379" y="5472113"/>
            <a:ext cx="1362533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Financial costs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16200000">
            <a:off x="1794004" y="4718179"/>
            <a:ext cx="1337460" cy="1579642"/>
          </a:xfrm>
          <a:prstGeom prst="arc">
            <a:avLst>
              <a:gd name="adj1" fmla="val 16487197"/>
              <a:gd name="adj2" fmla="val 1967279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59402"/>
              </p:ext>
            </p:extLst>
          </p:nvPr>
        </p:nvGraphicFramePr>
        <p:xfrm>
          <a:off x="1560993" y="887256"/>
          <a:ext cx="6180960" cy="547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333956" y="2991794"/>
            <a:ext cx="122922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5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Target </a:t>
            </a:r>
            <a:r>
              <a:rPr lang="en-US" sz="1050" b="1" i="0" u="none" strike="noStrike" baseline="0" dirty="0" smtClean="0">
                <a:solidFill>
                  <a:srgbClr val="000000"/>
                </a:solidFill>
                <a:latin typeface="+mn-lt"/>
                <a:cs typeface="Arial"/>
              </a:rPr>
              <a:t>Line</a:t>
            </a:r>
            <a:r>
              <a:rPr lang="en-US" sz="1050" b="1" i="0" u="none" strike="noStrike" dirty="0" smtClean="0">
                <a:solidFill>
                  <a:srgbClr val="000000"/>
                </a:solidFill>
                <a:latin typeface="+mn-lt"/>
                <a:cs typeface="Arial"/>
              </a:rPr>
              <a:t> to</a:t>
            </a:r>
            <a:endParaRPr lang="en-US" sz="1050" b="1" i="0" u="none" strike="noStrike" baseline="0" dirty="0">
              <a:solidFill>
                <a:srgbClr val="000000"/>
              </a:solidFill>
              <a:latin typeface="+mn-lt"/>
              <a:cs typeface="Arial"/>
            </a:endParaRPr>
          </a:p>
          <a:p>
            <a:pPr algn="l" rtl="0">
              <a:defRPr sz="1000"/>
            </a:pPr>
            <a:r>
              <a:rPr lang="en-US" sz="105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1050" b="1" i="0" u="none" strike="noStrike" baseline="0" dirty="0" smtClean="0">
                <a:solidFill>
                  <a:srgbClr val="000000"/>
                </a:solidFill>
                <a:latin typeface="+mn-lt"/>
                <a:cs typeface="Arial"/>
              </a:rPr>
              <a:t>Achieve </a:t>
            </a:r>
            <a:r>
              <a:rPr lang="en-US" sz="105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DOE </a:t>
            </a:r>
            <a:r>
              <a:rPr lang="en-US" sz="1050" b="1" i="0" u="none" strike="noStrike" baseline="0" dirty="0" smtClean="0">
                <a:solidFill>
                  <a:srgbClr val="000000"/>
                </a:solidFill>
                <a:latin typeface="+mn-lt"/>
                <a:cs typeface="Arial"/>
              </a:rPr>
              <a:t>Goals - $40/</a:t>
            </a:r>
            <a:r>
              <a:rPr lang="en-US" sz="1050" b="1" i="0" u="none" strike="noStrike" baseline="0" dirty="0" err="1" smtClean="0">
                <a:solidFill>
                  <a:srgbClr val="000000"/>
                </a:solidFill>
                <a:latin typeface="+mn-lt"/>
                <a:cs typeface="Arial"/>
              </a:rPr>
              <a:t>tonne</a:t>
            </a:r>
            <a:endParaRPr lang="en-US" sz="1050" b="1" i="0" u="none" strike="noStrike" baseline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323576" y="3644166"/>
            <a:ext cx="1073238" cy="30008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 lIns="18288" tIns="22860" rIns="18288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cs typeface="Arial"/>
              </a:rPr>
              <a:t>Reference</a:t>
            </a:r>
          </a:p>
          <a:p>
            <a:pPr algn="ctr">
              <a:defRPr sz="1000"/>
            </a:pPr>
            <a:r>
              <a:rPr lang="en-US" sz="7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new </a:t>
            </a:r>
            <a:r>
              <a:rPr lang="en-US" sz="7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PC </a:t>
            </a:r>
            <a:r>
              <a:rPr lang="en-US" sz="700" b="1" dirty="0">
                <a:solidFill>
                  <a:srgbClr val="000000"/>
                </a:solidFill>
                <a:latin typeface="Arial"/>
                <a:cs typeface="Arial"/>
              </a:rPr>
              <a:t>plant (amine)</a:t>
            </a:r>
            <a:r>
              <a:rPr lang="en-US" sz="9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909475" y="4110144"/>
            <a:ext cx="675691" cy="48721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 lIns="18288" tIns="22860" rIns="18288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0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Capital and O&amp;M Cost Reduction 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480242" y="5125599"/>
            <a:ext cx="669313" cy="48474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 lIns="18288" tIns="22860" rIns="18288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000" b="1" i="0" baseline="0" dirty="0">
                <a:latin typeface="+mn-lt"/>
                <a:ea typeface="+mn-ea"/>
                <a:cs typeface="+mn-cs"/>
              </a:rPr>
              <a:t>Indirect </a:t>
            </a:r>
          </a:p>
          <a:p>
            <a:pPr rtl="0"/>
            <a:r>
              <a:rPr lang="en-US" sz="1000" b="1" i="0" baseline="0" dirty="0">
                <a:latin typeface="+mn-lt"/>
                <a:ea typeface="+mn-ea"/>
                <a:cs typeface="+mn-cs"/>
              </a:rPr>
              <a:t>Cost Reduction </a:t>
            </a: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184523" y="5175516"/>
            <a:ext cx="219261" cy="290303"/>
          </a:xfrm>
          <a:custGeom>
            <a:avLst/>
            <a:gdLst/>
            <a:ahLst/>
            <a:cxnLst>
              <a:cxn ang="0">
                <a:pos x="401553" y="224211"/>
              </a:cxn>
              <a:cxn ang="0">
                <a:pos x="112061" y="130789"/>
              </a:cxn>
              <a:cxn ang="0">
                <a:pos x="0" y="0"/>
              </a:cxn>
            </a:cxnLst>
            <a:rect l="0" t="0" r="r" b="b"/>
            <a:pathLst>
              <a:path w="401553" h="224211">
                <a:moveTo>
                  <a:pt x="401553" y="224211"/>
                </a:moveTo>
                <a:cubicBezTo>
                  <a:pt x="290269" y="196184"/>
                  <a:pt x="178986" y="168157"/>
                  <a:pt x="112061" y="130789"/>
                </a:cubicBezTo>
                <a:cubicBezTo>
                  <a:pt x="45136" y="93421"/>
                  <a:pt x="18677" y="21798"/>
                  <a:pt x="0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sm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548974" y="4523507"/>
            <a:ext cx="504453" cy="132827"/>
          </a:xfrm>
          <a:custGeom>
            <a:avLst/>
            <a:gdLst/>
            <a:ahLst/>
            <a:cxnLst>
              <a:cxn ang="0">
                <a:pos x="401553" y="224211"/>
              </a:cxn>
              <a:cxn ang="0">
                <a:pos x="112061" y="130789"/>
              </a:cxn>
              <a:cxn ang="0">
                <a:pos x="0" y="0"/>
              </a:cxn>
            </a:cxnLst>
            <a:rect l="0" t="0" r="r" b="b"/>
            <a:pathLst>
              <a:path w="401553" h="224211">
                <a:moveTo>
                  <a:pt x="401553" y="224211"/>
                </a:moveTo>
                <a:cubicBezTo>
                  <a:pt x="290269" y="196184"/>
                  <a:pt x="178986" y="168157"/>
                  <a:pt x="112061" y="130789"/>
                </a:cubicBezTo>
                <a:cubicBezTo>
                  <a:pt x="45136" y="93421"/>
                  <a:pt x="18677" y="21798"/>
                  <a:pt x="0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sm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H="1" flipV="1">
            <a:off x="3007544" y="4065426"/>
            <a:ext cx="3196057" cy="1040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 flipH="1">
            <a:off x="4054232" y="4054730"/>
            <a:ext cx="2234069" cy="82352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H="1">
            <a:off x="4524010" y="4118682"/>
            <a:ext cx="1741147" cy="121960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4022760" y="4917972"/>
            <a:ext cx="2264429" cy="55"/>
          </a:xfrm>
          <a:prstGeom prst="line">
            <a:avLst/>
          </a:prstGeom>
          <a:noFill/>
          <a:ln w="31750">
            <a:solidFill>
              <a:srgbClr val="008000"/>
            </a:solidFill>
            <a:prstDash val="sysDot"/>
            <a:round/>
            <a:headEnd type="triangle" w="med" len="med"/>
            <a:tailEnd type="none" w="sm" len="sm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rot="-5400000">
            <a:off x="5928428" y="4482338"/>
            <a:ext cx="833936" cy="0"/>
          </a:xfrm>
          <a:prstGeom prst="line">
            <a:avLst/>
          </a:prstGeom>
          <a:noFill/>
          <a:ln w="31750">
            <a:solidFill>
              <a:srgbClr val="008000"/>
            </a:solidFill>
            <a:prstDash val="sysDot"/>
            <a:round/>
            <a:headEnd type="triangle" w="med" len="med"/>
            <a:tailEnd type="none" w="sm" len="sm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5202035" y="3212443"/>
            <a:ext cx="885813" cy="57708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 lIns="18288" tIns="22860" rIns="18288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9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Bounded Pathways</a:t>
            </a:r>
          </a:p>
          <a:p>
            <a:pPr algn="ctr" rtl="0">
              <a:defRPr sz="1000"/>
            </a:pPr>
            <a:r>
              <a:rPr lang="en-US" sz="9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to Achieving Target</a:t>
            </a: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3053703" y="3823530"/>
            <a:ext cx="125485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1" i="0" u="none" strike="noStrike" baseline="0" dirty="0">
                <a:solidFill>
                  <a:srgbClr val="008000"/>
                </a:solidFill>
                <a:latin typeface="Arial"/>
                <a:cs typeface="Arial"/>
              </a:rPr>
              <a:t>B'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4681747" y="5224784"/>
            <a:ext cx="151734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1" i="0" u="none" strike="noStrike" baseline="0">
                <a:solidFill>
                  <a:srgbClr val="008000"/>
                </a:solidFill>
                <a:latin typeface="Arial"/>
                <a:cs typeface="Arial"/>
              </a:rPr>
              <a:t>B''</a:t>
            </a:r>
          </a:p>
        </p:txBody>
      </p:sp>
      <p:sp>
        <p:nvSpPr>
          <p:cNvPr id="27" name="TextBox 15"/>
          <p:cNvSpPr txBox="1"/>
          <p:nvPr/>
        </p:nvSpPr>
        <p:spPr>
          <a:xfrm rot="20433530">
            <a:off x="4449946" y="4316901"/>
            <a:ext cx="1017677" cy="2501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Goal Trajectory</a:t>
            </a: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 rot="16968899">
            <a:off x="3169354" y="3917250"/>
            <a:ext cx="968023" cy="198961"/>
          </a:xfrm>
          <a:custGeom>
            <a:avLst/>
            <a:gdLst/>
            <a:ahLst/>
            <a:cxnLst>
              <a:cxn ang="0">
                <a:pos x="401553" y="224211"/>
              </a:cxn>
              <a:cxn ang="0">
                <a:pos x="112061" y="130789"/>
              </a:cxn>
              <a:cxn ang="0">
                <a:pos x="0" y="0"/>
              </a:cxn>
            </a:cxnLst>
            <a:rect l="0" t="0" r="r" b="b"/>
            <a:pathLst>
              <a:path w="401553" h="224211">
                <a:moveTo>
                  <a:pt x="401553" y="224211"/>
                </a:moveTo>
                <a:cubicBezTo>
                  <a:pt x="290269" y="196184"/>
                  <a:pt x="178986" y="168157"/>
                  <a:pt x="112061" y="130789"/>
                </a:cubicBezTo>
                <a:cubicBezTo>
                  <a:pt x="45136" y="93421"/>
                  <a:pt x="18677" y="21798"/>
                  <a:pt x="0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sm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Right Brace 28"/>
          <p:cNvSpPr/>
          <p:nvPr/>
        </p:nvSpPr>
        <p:spPr>
          <a:xfrm>
            <a:off x="6399374" y="4130554"/>
            <a:ext cx="112973" cy="7561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Right Brace 29"/>
          <p:cNvSpPr/>
          <p:nvPr/>
        </p:nvSpPr>
        <p:spPr>
          <a:xfrm rot="5400000">
            <a:off x="5032430" y="3895121"/>
            <a:ext cx="210499" cy="2259338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2449730">
            <a:off x="2871326" y="4703941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Feasible Region</a:t>
            </a:r>
            <a:endParaRPr lang="en-US" sz="1000" b="1" dirty="0"/>
          </a:p>
        </p:txBody>
      </p:sp>
      <p:sp>
        <p:nvSpPr>
          <p:cNvPr id="32" name="TextBox 31"/>
          <p:cNvSpPr txBox="1"/>
          <p:nvPr/>
        </p:nvSpPr>
        <p:spPr>
          <a:xfrm rot="2449730">
            <a:off x="3147252" y="4586539"/>
            <a:ext cx="8980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2</a:t>
            </a:r>
            <a:r>
              <a:rPr lang="en-US" sz="8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800" b="1" dirty="0" smtClean="0">
                <a:solidFill>
                  <a:srgbClr val="FF0000"/>
                </a:solidFill>
              </a:rPr>
              <a:t> Generation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449730">
            <a:off x="2701750" y="4868495"/>
            <a:ext cx="1024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7300"/>
                </a:solidFill>
              </a:rPr>
              <a:t>Transformational</a:t>
            </a:r>
            <a:endParaRPr lang="en-US" sz="800" b="1" dirty="0">
              <a:solidFill>
                <a:srgbClr val="007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94141662-634a-44b6-bc47-601f178e8dec">YDN6RU57364D-152-6</_dlc_DocId>
    <_dlc_DocIdUrl xmlns="94141662-634a-44b6-bc47-601f178e8dec">
      <Url>https://portal.fe.doe.gov/communications/_layouts/DocIdRedir.aspx?ID=YDN6RU57364D-152-6</Url>
      <Description>YDN6RU57364D-152-6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BF9E05049ECA46B6900492C48A00A2" ma:contentTypeVersion="0" ma:contentTypeDescription="Create a new document." ma:contentTypeScope="" ma:versionID="2ee9812f5152c0924859315fedde0f88">
  <xsd:schema xmlns:xsd="http://www.w3.org/2001/XMLSchema" xmlns:xs="http://www.w3.org/2001/XMLSchema" xmlns:p="http://schemas.microsoft.com/office/2006/metadata/properties" xmlns:ns2="94141662-634a-44b6-bc47-601f178e8dec" targetNamespace="http://schemas.microsoft.com/office/2006/metadata/properties" ma:root="true" ma:fieldsID="bb49a5f6b4894c61246f581cdc5f2e1c" ns2:_="">
    <xsd:import namespace="94141662-634a-44b6-bc47-601f178e8de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41662-634a-44b6-bc47-601f178e8de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54FEE9-B990-4998-A0B7-FA53ACE7C69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4141662-634a-44b6-bc47-601f178e8de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3F3879-98D4-4D19-A1B4-8ADFF64A940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340ED15-6A75-438E-9E45-E42783ED828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757F617-5ADD-446B-812A-13DCDFCED5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141662-634a-44b6-bc47-601f178e8d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ARPA-E 2011 Template</Template>
  <TotalTime>0</TotalTime>
  <Words>1477</Words>
  <Application>Microsoft Office PowerPoint</Application>
  <PresentationFormat>On-screen Show (4:3)</PresentationFormat>
  <Paragraphs>238</Paragraphs>
  <Slides>16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Visio</vt:lpstr>
      <vt:lpstr>PowerPoint Presentation</vt:lpstr>
      <vt:lpstr>Abundant low-cost gas is changing the world</vt:lpstr>
      <vt:lpstr>IEA CCS Roadmap 2013:  Key Technologies for Reducing Global CO2 Emissions</vt:lpstr>
      <vt:lpstr>PowerPoint Presentation</vt:lpstr>
      <vt:lpstr>PowerPoint Presentation</vt:lpstr>
      <vt:lpstr>Fossil Energy FY14 Budget Activities</vt:lpstr>
      <vt:lpstr>FY15 Fossil Energy Budget Request</vt:lpstr>
      <vt:lpstr>PowerPoint Presentation</vt:lpstr>
      <vt:lpstr>Development Trajectories for Achieving Goals Illustrative Example: Post-Combustion Capture</vt:lpstr>
      <vt:lpstr>Example: Breakthroughs Needed in Multiple Areas</vt:lpstr>
      <vt:lpstr>Pathway for Technology Commercialization</vt:lpstr>
      <vt:lpstr>Questions?</vt:lpstr>
      <vt:lpstr>PowerPoint Presentation</vt:lpstr>
      <vt:lpstr>DOE Carbon Capture Projects - Coal</vt:lpstr>
      <vt:lpstr>DOE CCUS Demonstration Projects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2014 Budget Rollout Presentation</dc:title>
  <dc:creator/>
  <cp:lastModifiedBy/>
  <cp:revision>1</cp:revision>
  <dcterms:created xsi:type="dcterms:W3CDTF">2012-02-08T15:21:38Z</dcterms:created>
  <dcterms:modified xsi:type="dcterms:W3CDTF">2014-04-21T21:27:42Z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0x01010031BF9E05049ECA46B6900492C48A00A2</vt:lpwstr>
  </property>
  <property fmtid="{D5CDD505-2E9C-101B-9397-08002B2CF9AE}" pid="4" name="_dlc_DocIdItemGuid">
    <vt:lpwstr>00fc691b-c79f-48a2-a97d-d13385191d71</vt:lpwstr>
  </property>
</Properties>
</file>