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5" r:id="rId2"/>
    <p:sldMasterId id="2147483669" r:id="rId3"/>
  </p:sldMasterIdLst>
  <p:notesMasterIdLst>
    <p:notesMasterId r:id="rId28"/>
  </p:notesMasterIdLst>
  <p:handoutMasterIdLst>
    <p:handoutMasterId r:id="rId29"/>
  </p:handoutMasterIdLst>
  <p:sldIdLst>
    <p:sldId id="533" r:id="rId4"/>
    <p:sldId id="1392" r:id="rId5"/>
    <p:sldId id="1409" r:id="rId6"/>
    <p:sldId id="1407" r:id="rId7"/>
    <p:sldId id="1408" r:id="rId8"/>
    <p:sldId id="1413" r:id="rId9"/>
    <p:sldId id="1393" r:id="rId10"/>
    <p:sldId id="1395" r:id="rId11"/>
    <p:sldId id="1325" r:id="rId12"/>
    <p:sldId id="1338" r:id="rId13"/>
    <p:sldId id="1400" r:id="rId14"/>
    <p:sldId id="1399" r:id="rId15"/>
    <p:sldId id="1350" r:id="rId16"/>
    <p:sldId id="1403" r:id="rId17"/>
    <p:sldId id="1357" r:id="rId18"/>
    <p:sldId id="1360" r:id="rId19"/>
    <p:sldId id="1362" r:id="rId20"/>
    <p:sldId id="1387" r:id="rId21"/>
    <p:sldId id="1388" r:id="rId22"/>
    <p:sldId id="1389" r:id="rId23"/>
    <p:sldId id="1411" r:id="rId24"/>
    <p:sldId id="1412" r:id="rId25"/>
    <p:sldId id="1415" r:id="rId26"/>
    <p:sldId id="140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ward S. Meyer" initials="" lastIdx="19" clrIdx="0"/>
  <p:cmAuthor id="1" name="Howard S. Meyer" initials="hsm" lastIdx="39" clrIdx="1"/>
  <p:cmAuthor id="2" name="zhou" initials="z" lastIdx="0" clrIdx="2"/>
  <p:cmAuthor id="3" name="Shaojun Zhou (Jim)" initials="SZ" lastIdx="4" clrIdx="3"/>
  <p:cmAuthor id="4" name="Howard S. Meyer" initials="HSM" lastIdx="4" clrIdx="4"/>
  <p:cmAuthor id="5" name="Dennis Leppin" initials="DL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66"/>
    <a:srgbClr val="D95B79"/>
    <a:srgbClr val="00FF00"/>
    <a:srgbClr val="006600"/>
    <a:srgbClr val="FF00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7" autoAdjust="0"/>
    <p:restoredTop sz="94757" autoAdjust="0"/>
  </p:normalViewPr>
  <p:slideViewPr>
    <p:cSldViewPr snapToGrid="0">
      <p:cViewPr>
        <p:scale>
          <a:sx n="90" d="100"/>
          <a:sy n="90" d="100"/>
        </p:scale>
        <p:origin x="-160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6463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40" rIns="90279" bIns="45140" numCol="1" anchor="t" anchorCtr="0" compatLnSpc="1">
            <a:prstTxWarp prst="textNoShape">
              <a:avLst/>
            </a:prstTxWarp>
          </a:bodyPr>
          <a:lstStyle>
            <a:lvl1pPr defTabSz="902073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939" y="2"/>
            <a:ext cx="3036462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40" rIns="90279" bIns="45140" numCol="1" anchor="t" anchorCtr="0" compatLnSpc="1">
            <a:prstTxWarp prst="textNoShape">
              <a:avLst/>
            </a:prstTxWarp>
          </a:bodyPr>
          <a:lstStyle>
            <a:lvl1pPr algn="r" defTabSz="902073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0947"/>
            <a:ext cx="30364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40" rIns="90279" bIns="45140" numCol="1" anchor="b" anchorCtr="0" compatLnSpc="1">
            <a:prstTxWarp prst="textNoShape">
              <a:avLst/>
            </a:prstTxWarp>
          </a:bodyPr>
          <a:lstStyle>
            <a:lvl1pPr defTabSz="902073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939" y="8830947"/>
            <a:ext cx="303646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40" rIns="90279" bIns="45140" numCol="1" anchor="b" anchorCtr="0" compatLnSpc="1">
            <a:prstTxWarp prst="textNoShape">
              <a:avLst/>
            </a:prstTxWarp>
          </a:bodyPr>
          <a:lstStyle>
            <a:lvl1pPr algn="r" defTabSz="902073">
              <a:defRPr sz="1100">
                <a:cs typeface="+mn-cs"/>
              </a:defRPr>
            </a:lvl1pPr>
          </a:lstStyle>
          <a:p>
            <a:pPr>
              <a:defRPr/>
            </a:pPr>
            <a:fld id="{9C800094-E486-46B8-B849-BF88711D9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8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052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669" tIns="44334" rIns="88669" bIns="44334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60" y="2"/>
            <a:ext cx="3038052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669" tIns="44334" rIns="88669" bIns="4433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700088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4" y="4416269"/>
            <a:ext cx="5608956" cy="41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669" tIns="44334" rIns="88669" bIns="44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58"/>
            <a:ext cx="3038052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669" tIns="44334" rIns="88669" bIns="44334" numCol="1" anchor="b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60" y="8829358"/>
            <a:ext cx="3038052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669" tIns="44334" rIns="88669" bIns="4433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FC5AE962-CD0F-434C-89E0-936D9B7CD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8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7F456-5E9B-430B-BA57-6C53BB2C52DA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4562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871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C6315-4CB7-47F0-B4D0-FD839363B771}" type="slidenum">
              <a:rPr lang="zh-CN" altLang="en-US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988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38E4-4BD2-44A8-A25B-29DA670C8EF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38E4-4BD2-44A8-A25B-29DA670C8EF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07691-7FEA-46DA-BE5B-959C616433B7}" type="slidenum">
              <a:rPr lang="en-US" smtClean="0">
                <a:cs typeface="Arial" charset="0"/>
              </a:rPr>
              <a:pPr/>
              <a:t>23</a:t>
            </a:fld>
            <a:endParaRPr lang="en-US" dirty="0" smtClean="0">
              <a:cs typeface="Arial" charset="0"/>
            </a:endParaRPr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F10C96-861F-4AB3-9B39-8FA2649AB0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2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DC19F-467D-43C3-8271-77F7E5C8FF80}" type="slidenum">
              <a:rPr lang="en-US" smtClean="0">
                <a:cs typeface="Arial" charset="0"/>
              </a:rPr>
              <a:pPr/>
              <a:t>6</a:t>
            </a:fld>
            <a:endParaRPr lang="en-US" dirty="0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allows for countercurrent flow between gas and liquid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38E4-4BD2-44A8-A25B-29DA670C8E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6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864C8-18B0-49A8-A21C-BCAFF6377B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1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56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48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85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F10C96-861F-4AB3-9B39-8FA2649AB0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2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10800000">
            <a:off x="0" y="6324600"/>
            <a:ext cx="7872413" cy="319088"/>
          </a:xfrm>
          <a:prstGeom prst="rect">
            <a:avLst/>
          </a:prstGeom>
          <a:gradFill flip="none" rotWithShape="1">
            <a:gsLst>
              <a:gs pos="34000">
                <a:srgbClr val="0037A4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5667375" y="6338888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C38D14-3A8B-4387-A94F-1B0DF3299058}" type="slidenum">
              <a:rPr lang="en-US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0037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0037A4"/>
              </a:buClr>
              <a:defRPr sz="2400"/>
            </a:lvl2pPr>
            <a:lvl3pPr>
              <a:buClr>
                <a:srgbClr val="0037A4"/>
              </a:buClr>
              <a:buFont typeface="Arial" pitchFamily="34" charset="0"/>
              <a:buChar char="&gt;"/>
              <a:defRPr sz="2400"/>
            </a:lvl3pPr>
            <a:lvl4pPr>
              <a:buClr>
                <a:srgbClr val="0037A4"/>
              </a:buClr>
              <a:defRPr sz="2400"/>
            </a:lvl4pPr>
            <a:lvl5pPr>
              <a:buClr>
                <a:srgbClr val="0037A4"/>
              </a:buClr>
              <a:buFont typeface="Arial" pitchFamily="34" charset="0"/>
              <a:buChar char="&gt;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988" y="6340475"/>
            <a:ext cx="70500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HFMC for NGCC – April 22,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Arial" pitchFamily="34" charset="0"/>
              <a:buChar char="&gt;"/>
              <a:defRPr sz="2800"/>
            </a:lvl1pPr>
            <a:lvl2pPr>
              <a:defRPr sz="2400"/>
            </a:lvl2pPr>
            <a:lvl3pPr>
              <a:buFont typeface="Arial" pitchFamily="34" charset="0"/>
              <a:buChar char="&gt;"/>
              <a:defRPr sz="2000"/>
            </a:lvl3pPr>
            <a:lvl4pPr>
              <a:defRPr sz="1800"/>
            </a:lvl4pPr>
            <a:lvl5pPr>
              <a:buFont typeface="Arial" pitchFamily="34" charset="0"/>
              <a:buChar char="&gt;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10800000">
            <a:off x="0" y="6324600"/>
            <a:ext cx="7872413" cy="319088"/>
          </a:xfrm>
          <a:prstGeom prst="rect">
            <a:avLst/>
          </a:prstGeom>
          <a:gradFill flip="none" rotWithShape="1">
            <a:gsLst>
              <a:gs pos="34000">
                <a:srgbClr val="0037A4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667375" y="6338888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BA6A90-F898-4B89-B47C-F104148B996A}" type="slidenum">
              <a:rPr lang="en-US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0037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 sz="2800"/>
            </a:lvl1pPr>
            <a:lvl2pPr>
              <a:buClr>
                <a:srgbClr val="0037A4"/>
              </a:buClr>
              <a:defRPr sz="2400"/>
            </a:lvl2pPr>
            <a:lvl3pPr>
              <a:buClr>
                <a:srgbClr val="0037A4"/>
              </a:buClr>
              <a:buFont typeface="Arial" pitchFamily="34" charset="0"/>
              <a:buChar char="&gt;"/>
              <a:defRPr sz="2400"/>
            </a:lvl3pPr>
            <a:lvl4pPr>
              <a:buClr>
                <a:srgbClr val="0037A4"/>
              </a:buClr>
              <a:defRPr sz="2400"/>
            </a:lvl4pPr>
            <a:lvl5pPr>
              <a:buClr>
                <a:srgbClr val="0037A4"/>
              </a:buClr>
              <a:buFont typeface="Arial" pitchFamily="34" charset="0"/>
              <a:buChar char="&gt;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988" y="6340475"/>
            <a:ext cx="70500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HFMC for NGCC – April 22, 2014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Arial" pitchFamily="34" charset="0"/>
              <a:buChar char="&gt;"/>
              <a:defRPr sz="2800"/>
            </a:lvl1pPr>
            <a:lvl2pPr>
              <a:defRPr sz="2400"/>
            </a:lvl2pPr>
            <a:lvl3pPr>
              <a:buFont typeface="Arial" pitchFamily="34" charset="0"/>
              <a:buChar char="&gt;"/>
              <a:defRPr sz="2000"/>
            </a:lvl3pPr>
            <a:lvl4pPr>
              <a:defRPr sz="1800"/>
            </a:lvl4pPr>
            <a:lvl5pPr>
              <a:buFont typeface="Arial" pitchFamily="34" charset="0"/>
              <a:buChar char="&gt;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088" y="2130425"/>
            <a:ext cx="6615112" cy="1912938"/>
          </a:xfrm>
        </p:spPr>
        <p:txBody>
          <a:bodyPr/>
          <a:lstStyle>
            <a:lvl1pPr>
              <a:lnSpc>
                <a:spcPts val="38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1838" y="4371973"/>
            <a:ext cx="4500562" cy="1481137"/>
          </a:xfrm>
        </p:spPr>
        <p:txBody>
          <a:bodyPr/>
          <a:lstStyle>
            <a:lvl1pPr marL="171450" indent="-171450" algn="l">
              <a:buFont typeface="Arial" pitchFamily="34" charset="0"/>
              <a:buChar char="&gt;"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 rot="10800000">
            <a:off x="0" y="6324600"/>
            <a:ext cx="7872413" cy="319088"/>
          </a:xfrm>
          <a:prstGeom prst="rect">
            <a:avLst/>
          </a:prstGeom>
          <a:gradFill flip="none" rotWithShape="1">
            <a:gsLst>
              <a:gs pos="34000">
                <a:srgbClr val="0037A4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407988" y="6340475"/>
            <a:ext cx="70500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HFMC for NGCC – April 22, 2014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5667375" y="6338888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E78705-6875-4FFE-9A9E-47ACF91521FE}" type="slidenum">
              <a:rPr lang="en-US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371600" y="1066800"/>
            <a:ext cx="7772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5165725" y="606107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1657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0075" y="6237925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3800"/>
        </a:lnSpc>
        <a:spcBef>
          <a:spcPct val="0"/>
        </a:spcBef>
        <a:spcAft>
          <a:spcPct val="0"/>
        </a:spcAft>
        <a:defRPr sz="3600" b="1" kern="1200">
          <a:solidFill>
            <a:srgbClr val="0037A4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2pPr>
      <a:lvl3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3pPr>
      <a:lvl4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4pPr>
      <a:lvl5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ts val="3000"/>
        </a:lnSpc>
        <a:spcBef>
          <a:spcPts val="1200"/>
        </a:spcBef>
        <a:spcAft>
          <a:spcPct val="0"/>
        </a:spcAft>
        <a:buClr>
          <a:srgbClr val="0037A4"/>
        </a:buClr>
        <a:buFont typeface="Arial" charset="0"/>
        <a:buChar char="&gt;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─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&gt;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&gt;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 rot="10800000">
            <a:off x="0" y="6324600"/>
            <a:ext cx="7872413" cy="319088"/>
          </a:xfrm>
          <a:prstGeom prst="rect">
            <a:avLst/>
          </a:prstGeom>
          <a:gradFill flip="none" rotWithShape="1">
            <a:gsLst>
              <a:gs pos="34000">
                <a:srgbClr val="0037A4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9600" y="6231575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5667375" y="6338888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36226B-189B-4257-9F6D-90654CCCA25B}" type="slidenum">
              <a:rPr lang="en-US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07988" y="6340475"/>
            <a:ext cx="70500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HFMC for NGCC – April 22,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67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ts val="3800"/>
        </a:lnSpc>
        <a:spcBef>
          <a:spcPct val="0"/>
        </a:spcBef>
        <a:spcAft>
          <a:spcPct val="0"/>
        </a:spcAft>
        <a:defRPr sz="3600" b="1" kern="1200">
          <a:solidFill>
            <a:srgbClr val="0037A4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2pPr>
      <a:lvl3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3pPr>
      <a:lvl4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4pPr>
      <a:lvl5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ts val="3000"/>
        </a:lnSpc>
        <a:spcBef>
          <a:spcPts val="1200"/>
        </a:spcBef>
        <a:spcAft>
          <a:spcPct val="0"/>
        </a:spcAft>
        <a:buClr>
          <a:srgbClr val="0037A4"/>
        </a:buClr>
        <a:buFont typeface="Arial" charset="0"/>
        <a:buChar char="&gt;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─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&gt;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lnSpc>
          <a:spcPts val="26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&gt;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EtLzoomfnlOL.jpg"/>
          <p:cNvPicPr>
            <a:picLocks noChangeAspect="1"/>
          </p:cNvPicPr>
          <p:nvPr/>
        </p:nvPicPr>
        <p:blipFill>
          <a:blip r:embed="rId3" cstate="email"/>
          <a:srcRect l="32916" t="49854" r="12589" b="6438"/>
          <a:stretch>
            <a:fillRect/>
          </a:stretch>
        </p:blipFill>
        <p:spPr bwMode="auto">
          <a:xfrm>
            <a:off x="0" y="228600"/>
            <a:ext cx="3197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1971675" y="1989138"/>
            <a:ext cx="671512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00413" y="4529138"/>
            <a:ext cx="53863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rot="10800000">
            <a:off x="0" y="6324600"/>
            <a:ext cx="7872413" cy="319088"/>
          </a:xfrm>
          <a:prstGeom prst="rect">
            <a:avLst/>
          </a:prstGeom>
          <a:gradFill flip="none" rotWithShape="1">
            <a:gsLst>
              <a:gs pos="34000">
                <a:srgbClr val="0037A4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3276600" y="4186238"/>
            <a:ext cx="5486400" cy="46037"/>
          </a:xfrm>
          <a:prstGeom prst="rect">
            <a:avLst/>
          </a:prstGeom>
          <a:gradFill flip="none" rotWithShape="0">
            <a:gsLst>
              <a:gs pos="34000">
                <a:srgbClr val="0037A4"/>
              </a:gs>
              <a:gs pos="50000">
                <a:srgbClr val="9CB86E"/>
              </a:gs>
              <a:gs pos="100000">
                <a:srgbClr val="156B13"/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0075" y="6237925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l" rtl="0" fontAlgn="base">
        <a:lnSpc>
          <a:spcPts val="3800"/>
        </a:lnSpc>
        <a:spcBef>
          <a:spcPct val="0"/>
        </a:spcBef>
        <a:spcAft>
          <a:spcPct val="0"/>
        </a:spcAft>
        <a:defRPr sz="3600" b="1" kern="1200">
          <a:solidFill>
            <a:srgbClr val="0037A4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2pPr>
      <a:lvl3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3pPr>
      <a:lvl4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4pPr>
      <a:lvl5pPr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rgbClr val="0037A4"/>
          </a:solidFill>
          <a:latin typeface="Arial" charset="0"/>
          <a:cs typeface="Arial" charset="0"/>
        </a:defRPr>
      </a:lvl9pPr>
    </p:titleStyle>
    <p:bodyStyle>
      <a:lvl1pPr marL="171450" indent="-171450" algn="l" rtl="0" fontAlgn="base">
        <a:lnSpc>
          <a:spcPts val="2000"/>
        </a:lnSpc>
        <a:spcBef>
          <a:spcPct val="20000"/>
        </a:spcBef>
        <a:spcAft>
          <a:spcPct val="0"/>
        </a:spcAft>
        <a:buClr>
          <a:srgbClr val="0037A4"/>
        </a:buClr>
        <a:buFont typeface="Arial" charset="0"/>
        <a:buChar char="&gt;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://www.porogen.com/index.html" TargetMode="External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2" name="Text Box 4"/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" y="4286992"/>
            <a:ext cx="8991600" cy="2437658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80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8000" dirty="0"/>
              <a:t>WORKSHOP </a:t>
            </a:r>
            <a:r>
              <a:rPr lang="en-US" sz="8000" dirty="0" smtClean="0"/>
              <a:t>ON TECHNOLOGY </a:t>
            </a:r>
            <a:r>
              <a:rPr lang="en-US" sz="8000" dirty="0"/>
              <a:t>PATHWAYS FORWARD FOR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8000" dirty="0"/>
              <a:t>CARBON CAPTURE &amp; STORAGE </a:t>
            </a:r>
            <a:r>
              <a:rPr lang="en-US" sz="8000" dirty="0" smtClean="0"/>
              <a:t>ON NATURAL </a:t>
            </a:r>
            <a:r>
              <a:rPr lang="en-US" sz="8000" dirty="0"/>
              <a:t>GAS POWER SYSTEMS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2800" b="1" dirty="0" smtClean="0">
              <a:solidFill>
                <a:srgbClr val="0000FF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8000" b="1" dirty="0" smtClean="0"/>
              <a:t>Howard Meyer, R&amp;D Director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 smtClean="0"/>
              <a:t>April 22, 2014, Washington, DC</a:t>
            </a:r>
            <a:endParaRPr lang="en-US" sz="8000" b="1" dirty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066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134" y="2559384"/>
            <a:ext cx="8312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rgbClr val="0000FF"/>
                </a:solidFill>
              </a:rPr>
              <a:t>Hollow Fiber Membrane Contactors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rgbClr val="0000FF"/>
                </a:solidFill>
              </a:rPr>
              <a:t>For CCS on Natural Gas Power Systems</a:t>
            </a:r>
          </a:p>
        </p:txBody>
      </p:sp>
      <p:pic>
        <p:nvPicPr>
          <p:cNvPr id="28674" name="Picture 2" descr="United States Energy Association">
            <a:hlinkClick r:id="rId3" tooltip="United States Energy Associa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47" y="1016350"/>
            <a:ext cx="1714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" y="4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6447" y="47625"/>
            <a:ext cx="8724679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Bench-scale Technical Goals Achieved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70566"/>
              </p:ext>
            </p:extLst>
          </p:nvPr>
        </p:nvGraphicFramePr>
        <p:xfrm>
          <a:off x="546266" y="1124819"/>
          <a:ext cx="8431480" cy="50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851"/>
                <a:gridCol w="1567543"/>
                <a:gridCol w="3135086"/>
              </a:tblGrid>
              <a:tr h="6667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Parameters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Goal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Achievement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removal in one stage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≥ 90%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96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Gas side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P, psi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≤ 2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387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Mass transfer coefficient,(sec)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-1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1.7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387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purity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≥ 95%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97%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387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Continuous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operation time in integrated absorber/desorber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≥ 100 h 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r>
                        <a:rPr lang="en-US" sz="2000" baseline="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 h with &gt;90% CO</a:t>
                      </a:r>
                      <a:r>
                        <a:rPr lang="en-US" sz="2000" baseline="-25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 removal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387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Mass transfer coefficient of the 4” 2,000 GPU module in the field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&gt;1.0 (sec)</a:t>
                      </a:r>
                      <a:r>
                        <a:rPr lang="en-US" sz="2000" baseline="30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1.2 (sec)</a:t>
                      </a:r>
                      <a:r>
                        <a:rPr lang="en-US" sz="2000" baseline="30000" dirty="0" smtClean="0">
                          <a:solidFill>
                            <a:srgbClr val="03039F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2000" dirty="0">
                        <a:solidFill>
                          <a:srgbClr val="03039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2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Module Scale Up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65" y="1105786"/>
            <a:ext cx="8462709" cy="51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1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17" y="182880"/>
            <a:ext cx="8699383" cy="123661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Field Experiment Testing Rig</a:t>
            </a:r>
            <a:endParaRPr lang="en-US" baseline="-25000" dirty="0"/>
          </a:p>
        </p:txBody>
      </p:sp>
      <p:pic>
        <p:nvPicPr>
          <p:cNvPr id="4" name="Picture 3" descr="http://thepipeline/EnergyConv/GP/Gas%20Processing%20Picture%20Library/MidwestGenerationWillCountyStation/DSC_09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29" y="1619794"/>
            <a:ext cx="7445828" cy="43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9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1085851" y="250924"/>
            <a:ext cx="5467349" cy="739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Flue Gas Composition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14500" y="3040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30109"/>
              </p:ext>
            </p:extLst>
          </p:nvPr>
        </p:nvGraphicFramePr>
        <p:xfrm>
          <a:off x="1583625" y="1310281"/>
          <a:ext cx="5872162" cy="3098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193"/>
                <a:gridCol w="3291969"/>
              </a:tblGrid>
              <a:tr h="401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Element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5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20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7.4-9.6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vol%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20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40-60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ppmv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20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0.4-0.6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ppmv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5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100-600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ppmv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6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0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8.5-11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vol%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Balance: N</a:t>
                      </a:r>
                      <a:r>
                        <a:rPr lang="en-US" sz="20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water vapor and trace elements</a:t>
                      </a:r>
                      <a:endParaRPr lang="en-US" sz="20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6260" y="4572000"/>
            <a:ext cx="85146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Slipstream removing ~ 100 - 135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lb/day </a:t>
            </a:r>
            <a:r>
              <a:rPr lang="en-US" dirty="0"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685800" lvl="1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Modules with ~100 ft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>
                <a:latin typeface="Arial" pitchFamily="34" charset="0"/>
                <a:cs typeface="Arial" pitchFamily="34" charset="0"/>
              </a:rPr>
              <a:t>of area</a:t>
            </a:r>
          </a:p>
          <a:p>
            <a:pPr marL="685800" lvl="1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Tests of aMDEA and H3-1 (Hitachi solvent)</a:t>
            </a:r>
          </a:p>
        </p:txBody>
      </p:sp>
    </p:spTree>
    <p:extLst>
      <p:ext uri="{BB962C8B-B14F-4D97-AF65-F5344CB8AC3E}">
        <p14:creationId xmlns:p14="http://schemas.microsoft.com/office/powerpoint/2010/main" val="5800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0"/>
            <a:ext cx="8229600" cy="1143000"/>
          </a:xfrm>
        </p:spPr>
        <p:txBody>
          <a:bodyPr/>
          <a:lstStyle/>
          <a:p>
            <a:r>
              <a:rPr lang="en-US" dirty="0" smtClean="0"/>
              <a:t>Integrated Flue Gas Carbon Capture Field Experiment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4833" y="1600200"/>
            <a:ext cx="867930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0037A4"/>
              </a:buClr>
              <a:buSzTx/>
              <a:buFont typeface="Arial" pitchFamily="34" charset="0"/>
              <a:buChar char="&gt;"/>
              <a:tabLst/>
              <a:defRPr/>
            </a:pPr>
            <a:endParaRPr kumimoji="0" lang="en-US" sz="2000" b="0" i="0" u="non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0037A4"/>
              </a:buClr>
              <a:buSzTx/>
              <a:buFont typeface="Arial" pitchFamily="34" charset="0"/>
              <a:buChar char="&gt;"/>
              <a:tabLst/>
              <a:defRPr/>
            </a:pPr>
            <a:endParaRPr kumimoji="0" lang="en-US" sz="2000" b="0" i="0" u="non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695" y="1489841"/>
            <a:ext cx="8679305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Attained target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removal (&gt; 90%) with both solvents</a:t>
            </a:r>
          </a:p>
          <a:p>
            <a:pPr marL="228600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200 - 300 hours of operation logged</a:t>
            </a:r>
          </a:p>
          <a:p>
            <a:pPr marL="228600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Presence of SO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(up to ~500 ppmv) did not affect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removal</a:t>
            </a:r>
          </a:p>
          <a:p>
            <a:pPr marL="228600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Mass transfer coefficients &gt;1 s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obtained (with 2,000 GPU module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[conventional </a:t>
            </a:r>
            <a:r>
              <a:rPr lang="en-US" dirty="0">
                <a:latin typeface="Arial" pitchFamily="34" charset="0"/>
                <a:cs typeface="Arial" pitchFamily="34" charset="0"/>
              </a:rPr>
              <a:t>contactors: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0.0004-0.075 </a:t>
            </a:r>
            <a:r>
              <a:rPr lang="en-US" dirty="0">
                <a:latin typeface="Arial" pitchFamily="34" charset="0"/>
                <a:cs typeface="Arial" pitchFamily="34" charset="0"/>
              </a:rPr>
              <a:t>(sec)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H3-1 has better mass transfer coefficient by ~17%</a:t>
            </a:r>
          </a:p>
          <a:p>
            <a:pPr marL="228600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ts val="3000"/>
              </a:lnSpc>
              <a:spcBef>
                <a:spcPts val="1200"/>
              </a:spcBef>
              <a:buClr>
                <a:srgbClr val="0037A4"/>
              </a:buClr>
              <a:buFont typeface="Arial" pitchFamily="34" charset="0"/>
              <a:buChar char="&gt;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0037A4"/>
              </a:buClr>
              <a:buSzTx/>
              <a:buFont typeface="Arial" pitchFamily="34" charset="0"/>
              <a:buChar char="&gt;"/>
              <a:tabLst/>
              <a:defRPr/>
            </a:pPr>
            <a:endParaRPr kumimoji="0" lang="en-US" sz="2400" b="0" i="0" u="non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0037A4"/>
              </a:buClr>
              <a:buSzTx/>
              <a:buFont typeface="Arial" pitchFamily="34" charset="0"/>
              <a:buChar char="&gt;"/>
              <a:tabLst/>
              <a:defRPr/>
            </a:pPr>
            <a:endParaRPr kumimoji="0" lang="en-US" sz="2400" b="0" i="0" u="non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2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233916" y="252732"/>
            <a:ext cx="8814391" cy="870857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Slipstream Project Objectives and Goal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16" y="1381046"/>
            <a:ext cx="8652909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3000"/>
              </a:lnSpc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85800" lvl="1" indent="-228600">
              <a:lnSpc>
                <a:spcPts val="3000"/>
              </a:lnSpc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1 MW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equivalent pilot-scale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capture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(20 ton/day)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PEEK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hollow fibers in a membrane contactor and conduct tests on flue gas at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NCCC</a:t>
            </a:r>
          </a:p>
          <a:p>
            <a:pPr marL="685800" lvl="1" indent="-228600">
              <a:lnSpc>
                <a:spcPts val="3000"/>
              </a:lnSpc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continuous, steady-state operation for a minimum of two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  <a:p>
            <a:pPr marL="685800" lvl="1" indent="-228600">
              <a:lnSpc>
                <a:spcPts val="3000"/>
              </a:lnSpc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necessary for process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ts val="3000"/>
              </a:lnSpc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  <a:p>
            <a:pPr marL="685800" lvl="1" indent="-228600"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DOE’s Carbon Capture performance goal of 90%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capture rate with 95%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purity at a cost of $40/tonne of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captured by 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6540" y="6643688"/>
            <a:ext cx="5791137" cy="29546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37A4"/>
              </a:buClr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NCCC= National Carbon Capture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Center </a:t>
            </a:r>
            <a:r>
              <a:rPr lang="en-US" sz="1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(Southern </a:t>
            </a:r>
            <a:r>
              <a:rPr lang="en-US" sz="1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ompany, Wilsonville</a:t>
            </a:r>
            <a:r>
              <a:rPr lang="en-US" sz="1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 AL)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7176" y="186063"/>
            <a:ext cx="5093522" cy="9835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Timeline and scope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Diagram group"/>
          <p:cNvGrpSpPr/>
          <p:nvPr/>
        </p:nvGrpSpPr>
        <p:grpSpPr>
          <a:xfrm>
            <a:off x="-151746" y="1504689"/>
            <a:ext cx="2743201" cy="947782"/>
            <a:chOff x="3200389" y="1702455"/>
            <a:chExt cx="2939988" cy="897561"/>
          </a:xfrm>
          <a:scene3d>
            <a:camera prst="isometricOffAxis2Left" zoom="95000"/>
            <a:lightRig rig="flat" dir="t"/>
          </a:scene3d>
        </p:grpSpPr>
        <p:grpSp>
          <p:nvGrpSpPr>
            <p:cNvPr id="8" name="Group 7"/>
            <p:cNvGrpSpPr/>
            <p:nvPr/>
          </p:nvGrpSpPr>
          <p:grpSpPr>
            <a:xfrm>
              <a:off x="3200389" y="1702455"/>
              <a:ext cx="2939988" cy="897561"/>
              <a:chOff x="3200389" y="1702455"/>
              <a:chExt cx="2939988" cy="897561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00389" y="1702455"/>
                <a:ext cx="2939988" cy="897561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226678" y="1728744"/>
                <a:ext cx="2350038" cy="8449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900" b="1" dirty="0" smtClean="0">
                    <a:latin typeface="Arial" pitchFamily="34" charset="0"/>
                    <a:cs typeface="Arial" pitchFamily="34" charset="0"/>
                  </a:rPr>
                  <a:t>BP1: Design of the 1 MW </a:t>
                </a:r>
                <a:r>
                  <a:rPr lang="en-US" sz="1900" b="1" dirty="0">
                    <a:latin typeface="Arial" pitchFamily="34" charset="0"/>
                    <a:cs typeface="Arial" pitchFamily="34" charset="0"/>
                  </a:rPr>
                  <a:t>equivalent </a:t>
                </a:r>
                <a:r>
                  <a:rPr lang="en-US" sz="1900" b="1" dirty="0" smtClean="0">
                    <a:latin typeface="Arial" pitchFamily="34" charset="0"/>
                    <a:cs typeface="Arial" pitchFamily="34" charset="0"/>
                  </a:rPr>
                  <a:t>scale system  </a:t>
                </a:r>
                <a:endParaRPr lang="en-US" sz="19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30064" y="2706826"/>
            <a:ext cx="2560320" cy="947782"/>
            <a:chOff x="3200389" y="1702455"/>
            <a:chExt cx="2939988" cy="897561"/>
          </a:xfrm>
          <a:scene3d>
            <a:camera prst="isometricOffAxis2Left" zoom="95000"/>
            <a:lightRig rig="flat" dir="t"/>
          </a:scene3d>
        </p:grpSpPr>
        <p:grpSp>
          <p:nvGrpSpPr>
            <p:cNvPr id="13" name="Group 12"/>
            <p:cNvGrpSpPr/>
            <p:nvPr/>
          </p:nvGrpSpPr>
          <p:grpSpPr>
            <a:xfrm>
              <a:off x="3200389" y="1702455"/>
              <a:ext cx="2939988" cy="897561"/>
              <a:chOff x="3200389" y="1702455"/>
              <a:chExt cx="2939988" cy="89756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200389" y="1702455"/>
                <a:ext cx="2939988" cy="897561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3226678" y="1728744"/>
                <a:ext cx="2350038" cy="8449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none" lIns="91440" tIns="0" rIns="0" bIns="0" numCol="1" spcCol="1270" anchor="ctr" anchorCtr="0">
                <a:normAutofit fontScale="92500" lnSpcReduction="20000"/>
              </a:bodyPr>
              <a:lstStyle/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BP2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Procurement </a:t>
                </a:r>
              </a:p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of parts, and </a:t>
                </a:r>
              </a:p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construction</a:t>
                </a:r>
                <a:endParaRPr lang="en-US" sz="20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4341143" y="3850754"/>
            <a:ext cx="2560320" cy="947782"/>
            <a:chOff x="3200389" y="1702455"/>
            <a:chExt cx="2939988" cy="897561"/>
          </a:xfrm>
          <a:scene3d>
            <a:camera prst="isometricOffAxis2Left" zoom="95000"/>
            <a:lightRig rig="flat" dir="t"/>
          </a:scene3d>
        </p:grpSpPr>
        <p:grpSp>
          <p:nvGrpSpPr>
            <p:cNvPr id="17" name="Group 16"/>
            <p:cNvGrpSpPr/>
            <p:nvPr/>
          </p:nvGrpSpPr>
          <p:grpSpPr>
            <a:xfrm>
              <a:off x="3200389" y="1702455"/>
              <a:ext cx="2939988" cy="897561"/>
              <a:chOff x="3200389" y="1702455"/>
              <a:chExt cx="2939988" cy="89756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200389" y="1702455"/>
                <a:ext cx="2939988" cy="897561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3226678" y="1728744"/>
                <a:ext cx="2350038" cy="8449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BP3: System installation and shakedown</a:t>
                </a:r>
                <a:endParaRPr lang="en-US" sz="20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0" name="Diagram group"/>
          <p:cNvGrpSpPr/>
          <p:nvPr/>
        </p:nvGrpSpPr>
        <p:grpSpPr>
          <a:xfrm>
            <a:off x="6440507" y="4985743"/>
            <a:ext cx="2606040" cy="947782"/>
            <a:chOff x="3200389" y="1702455"/>
            <a:chExt cx="2939988" cy="897561"/>
          </a:xfrm>
          <a:scene3d>
            <a:camera prst="isometricOffAxis2Left" zoom="95000"/>
            <a:lightRig rig="flat" dir="t"/>
          </a:scene3d>
        </p:grpSpPr>
        <p:grpSp>
          <p:nvGrpSpPr>
            <p:cNvPr id="21" name="Group 20"/>
            <p:cNvGrpSpPr/>
            <p:nvPr/>
          </p:nvGrpSpPr>
          <p:grpSpPr>
            <a:xfrm>
              <a:off x="3200389" y="1702455"/>
              <a:ext cx="2939988" cy="897561"/>
              <a:chOff x="3200389" y="1702455"/>
              <a:chExt cx="2939988" cy="89756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200389" y="1702455"/>
                <a:ext cx="2939988" cy="897561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3226678" y="1728744"/>
                <a:ext cx="2350038" cy="8449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0" rIns="0" bIns="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BP4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Parametric and continuous tests</a:t>
                </a:r>
                <a:endParaRPr lang="en-US" sz="20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4" name="Diagram group"/>
          <p:cNvGrpSpPr/>
          <p:nvPr/>
        </p:nvGrpSpPr>
        <p:grpSpPr>
          <a:xfrm>
            <a:off x="3953937" y="3891750"/>
            <a:ext cx="519611" cy="519611"/>
            <a:chOff x="838201" y="958350"/>
            <a:chExt cx="519611" cy="519611"/>
          </a:xfrm>
          <a:scene3d>
            <a:camera prst="isometricOffAxis2Left" zoom="95000"/>
            <a:lightRig rig="flat" dir="t"/>
          </a:scene3d>
        </p:grpSpPr>
        <p:grpSp>
          <p:nvGrpSpPr>
            <p:cNvPr id="25" name="Group 24"/>
            <p:cNvGrpSpPr/>
            <p:nvPr/>
          </p:nvGrpSpPr>
          <p:grpSpPr>
            <a:xfrm>
              <a:off x="838201" y="958350"/>
              <a:ext cx="519611" cy="519611"/>
              <a:chOff x="838201" y="958350"/>
              <a:chExt cx="519611" cy="519611"/>
            </a:xfrm>
          </p:grpSpPr>
          <p:sp>
            <p:nvSpPr>
              <p:cNvPr id="26" name="Down Arrow 25"/>
              <p:cNvSpPr/>
              <p:nvPr/>
            </p:nvSpPr>
            <p:spPr>
              <a:xfrm rot="16200000">
                <a:off x="838201" y="958350"/>
                <a:ext cx="519611" cy="519611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3">
                  <a:lumMod val="75000"/>
                  <a:alpha val="90000"/>
                </a:schemeClr>
              </a:solidFill>
              <a:sp3d z="57150" extrusionH="63500" contourW="12700" prstMaterial="matte">
                <a:contourClr>
                  <a:schemeClr val="dk1">
                    <a:tint val="20000"/>
                  </a:schemeClr>
                </a:contourClr>
              </a:sp3d>
            </p:spPr>
            <p:style>
              <a:ln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Down Arrow 4"/>
              <p:cNvSpPr/>
              <p:nvPr/>
            </p:nvSpPr>
            <p:spPr>
              <a:xfrm rot="16200000">
                <a:off x="890811" y="1022652"/>
                <a:ext cx="285787" cy="391007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grpSp>
        <p:nvGrpSpPr>
          <p:cNvPr id="28" name="Diagram group"/>
          <p:cNvGrpSpPr/>
          <p:nvPr/>
        </p:nvGrpSpPr>
        <p:grpSpPr>
          <a:xfrm>
            <a:off x="6074441" y="4941429"/>
            <a:ext cx="519611" cy="519611"/>
            <a:chOff x="838201" y="958350"/>
            <a:chExt cx="519611" cy="519611"/>
          </a:xfrm>
          <a:scene3d>
            <a:camera prst="isometricOffAxis2Left" zoom="95000"/>
            <a:lightRig rig="flat" dir="t"/>
          </a:scene3d>
        </p:grpSpPr>
        <p:grpSp>
          <p:nvGrpSpPr>
            <p:cNvPr id="29" name="Group 28"/>
            <p:cNvGrpSpPr/>
            <p:nvPr/>
          </p:nvGrpSpPr>
          <p:grpSpPr>
            <a:xfrm>
              <a:off x="838201" y="958350"/>
              <a:ext cx="519611" cy="519611"/>
              <a:chOff x="838201" y="958350"/>
              <a:chExt cx="519611" cy="519611"/>
            </a:xfrm>
          </p:grpSpPr>
          <p:sp>
            <p:nvSpPr>
              <p:cNvPr id="30" name="Down Arrow 29"/>
              <p:cNvSpPr/>
              <p:nvPr/>
            </p:nvSpPr>
            <p:spPr>
              <a:xfrm rot="16200000">
                <a:off x="838201" y="958350"/>
                <a:ext cx="519611" cy="519611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3">
                  <a:lumMod val="75000"/>
                  <a:alpha val="90000"/>
                </a:schemeClr>
              </a:solidFill>
              <a:sp3d z="57150" extrusionH="63500" contourW="12700" prstMaterial="matte">
                <a:contourClr>
                  <a:schemeClr val="dk1">
                    <a:tint val="20000"/>
                  </a:schemeClr>
                </a:contourClr>
              </a:sp3d>
            </p:spPr>
            <p:style>
              <a:ln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Down Arrow 4"/>
              <p:cNvSpPr/>
              <p:nvPr/>
            </p:nvSpPr>
            <p:spPr>
              <a:xfrm rot="16200000">
                <a:off x="890811" y="1022652"/>
                <a:ext cx="285787" cy="391007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grpSp>
        <p:nvGrpSpPr>
          <p:cNvPr id="32" name="Diagram group"/>
          <p:cNvGrpSpPr/>
          <p:nvPr/>
        </p:nvGrpSpPr>
        <p:grpSpPr>
          <a:xfrm>
            <a:off x="1805716" y="2638796"/>
            <a:ext cx="519611" cy="519611"/>
            <a:chOff x="838201" y="958350"/>
            <a:chExt cx="519611" cy="519611"/>
          </a:xfrm>
          <a:scene3d>
            <a:camera prst="isometricOffAxis2Left" zoom="95000"/>
            <a:lightRig rig="flat" dir="t"/>
          </a:scene3d>
        </p:grpSpPr>
        <p:grpSp>
          <p:nvGrpSpPr>
            <p:cNvPr id="33" name="Group 32"/>
            <p:cNvGrpSpPr/>
            <p:nvPr/>
          </p:nvGrpSpPr>
          <p:grpSpPr>
            <a:xfrm>
              <a:off x="838201" y="958350"/>
              <a:ext cx="519611" cy="519611"/>
              <a:chOff x="838201" y="958350"/>
              <a:chExt cx="519611" cy="519611"/>
            </a:xfrm>
          </p:grpSpPr>
          <p:sp>
            <p:nvSpPr>
              <p:cNvPr id="34" name="Down Arrow 33"/>
              <p:cNvSpPr/>
              <p:nvPr/>
            </p:nvSpPr>
            <p:spPr>
              <a:xfrm rot="16200000">
                <a:off x="838201" y="958350"/>
                <a:ext cx="519611" cy="519611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3">
                  <a:lumMod val="75000"/>
                  <a:alpha val="90000"/>
                </a:schemeClr>
              </a:solidFill>
              <a:sp3d z="57150" extrusionH="63500" contourW="12700" prstMaterial="matte">
                <a:contourClr>
                  <a:schemeClr val="dk1">
                    <a:tint val="20000"/>
                  </a:schemeClr>
                </a:contourClr>
              </a:sp3d>
            </p:spPr>
            <p:style>
              <a:ln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Down Arrow 4"/>
              <p:cNvSpPr/>
              <p:nvPr/>
            </p:nvSpPr>
            <p:spPr>
              <a:xfrm rot="16200000">
                <a:off x="890811" y="1022652"/>
                <a:ext cx="285787" cy="391007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-267170" y="1015687"/>
            <a:ext cx="123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Oct,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8231" y="261444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Oct 2014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5737" y="387297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Oct 2015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6241" y="485358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Oct 2016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62380" y="5954758"/>
            <a:ext cx="109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Sep 2017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393405" y="130860"/>
            <a:ext cx="8601740" cy="910244"/>
          </a:xfrm>
        </p:spPr>
        <p:txBody>
          <a:bodyPr/>
          <a:lstStyle/>
          <a:p>
            <a:r>
              <a:rPr lang="en-US" dirty="0" smtClean="0"/>
              <a:t>Anticipated Slipstream Feed Conditions at NCCC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846052"/>
              </p:ext>
            </p:extLst>
          </p:nvPr>
        </p:nvGraphicFramePr>
        <p:xfrm>
          <a:off x="510363" y="1925656"/>
          <a:ext cx="8486680" cy="3929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341"/>
                <a:gridCol w="4310339"/>
              </a:tblGrid>
              <a:tr h="4183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Condition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2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Capacity, MW</a:t>
                      </a:r>
                      <a:r>
                        <a:rPr lang="en-US" sz="2200" baseline="-25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endParaRPr lang="en-US" sz="2200" baseline="-25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2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en-US" sz="2200" baseline="-25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2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Capture, ton/day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2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Pressure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~ </a:t>
                      </a: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atmospheric pressure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20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Temperature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~ 40 </a:t>
                      </a: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°C (</a:t>
                      </a:r>
                      <a:r>
                        <a:rPr lang="en-US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 </a:t>
                      </a: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°F)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11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Gas composition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22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concentration: ~13 </a:t>
                      </a:r>
                      <a:r>
                        <a:rPr lang="en-US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vol%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10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Water vapor in feed stream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Fully saturated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20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Contaminant levels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22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level: 20-30 </a:t>
                      </a:r>
                      <a:r>
                        <a:rPr lang="en-US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ppm or ~1 ppm</a:t>
                      </a:r>
                      <a:endParaRPr lang="en-US" sz="2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Process Flow Diagram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2456"/>
            <a:ext cx="8229600" cy="4880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9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System PFD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1187449"/>
            <a:ext cx="8728362" cy="49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29392" y="1463566"/>
            <a:ext cx="8514608" cy="4525963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GTI and PoroGen Inc. have teamed to develop a hollow fiber membrane contactor (HFMC) technology using PoroGen’s patented fiber manufacturing technology and knowhow</a:t>
            </a:r>
          </a:p>
          <a:p>
            <a:pPr>
              <a:spcBef>
                <a:spcPts val="9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removal applications for flue gas and natural gas </a:t>
            </a:r>
          </a:p>
          <a:p>
            <a:pPr>
              <a:spcBef>
                <a:spcPts val="9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HFMC for both absorber and regenerator</a:t>
            </a:r>
          </a:p>
          <a:p>
            <a:pPr>
              <a:spcBef>
                <a:spcPts val="9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 to be confirmed are lower capital and operating costs, lower weight, smaller size systems, no flooding, high turndown-ratio, modularity, shop fabrication for any capacity, insensitivity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motion for offshore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27671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Efficiency 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05623"/>
              </p:ext>
            </p:extLst>
          </p:nvPr>
        </p:nvGraphicFramePr>
        <p:xfrm>
          <a:off x="261256" y="1197057"/>
          <a:ext cx="8573986" cy="4025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8"/>
                <a:gridCol w="1286540"/>
                <a:gridCol w="1728960"/>
                <a:gridCol w="1590556"/>
                <a:gridCol w="1592312"/>
              </a:tblGrid>
              <a:tr h="11172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Item</a:t>
                      </a:r>
                      <a:endParaRPr lang="en-US" sz="20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Unit</a:t>
                      </a:r>
                      <a:endParaRPr lang="en-US" sz="20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Case 11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(no capture)</a:t>
                      </a:r>
                      <a:endParaRPr lang="en-US" sz="20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Case 12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Econ-amine</a:t>
                      </a:r>
                      <a:r>
                        <a:rPr lang="en-US" sz="2000" dirty="0">
                          <a:effectLst/>
                        </a:rPr>
                        <a:t>™)</a:t>
                      </a:r>
                      <a:endParaRPr lang="en-US" sz="20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GTI HFC - H3-1</a:t>
                      </a:r>
                      <a:endParaRPr lang="en-US" sz="20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48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HHV Thermal</a:t>
                      </a:r>
                      <a:r>
                        <a:rPr lang="en-US" sz="2000" baseline="0" dirty="0" smtClean="0">
                          <a:effectLst/>
                        </a:rPr>
                        <a:t> Input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kWh</a:t>
                      </a:r>
                      <a:r>
                        <a:rPr lang="en-US" sz="2000" baseline="-25000" dirty="0" smtClean="0">
                          <a:effectLst/>
                        </a:rPr>
                        <a:t>th</a:t>
                      </a:r>
                      <a:endParaRPr lang="en-US" sz="2000" baseline="-25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1,409,162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1,934,519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1,816,984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48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Net Plant HHV Effic.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39.3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28.4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30.3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98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Net Plant HHV Heat Rate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Btu/ kWh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8,687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12,002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11,271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98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COE - Total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mills</a:t>
                      </a:r>
                      <a:r>
                        <a:rPr lang="en-US" sz="2000" dirty="0" smtClean="0">
                          <a:effectLst/>
                        </a:rPr>
                        <a:t>/ kWh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81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147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130-135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98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Increase in COE - Total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82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59-67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98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Cost of CO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Capture - Total 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$/tonne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66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50-57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Cost &amp; Performance Comparison of Fossil Power Plants</a:t>
            </a:r>
            <a:endParaRPr lang="en-US" dirty="0"/>
          </a:p>
        </p:txBody>
      </p:sp>
      <p:pic>
        <p:nvPicPr>
          <p:cNvPr id="1054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07496" y="1600200"/>
            <a:ext cx="65290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9614" y="5972486"/>
            <a:ext cx="229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DOE/NETL-2007/1281 (2007)</a:t>
            </a:r>
          </a:p>
        </p:txBody>
      </p:sp>
    </p:spTree>
    <p:extLst>
      <p:ext uri="{BB962C8B-B14F-4D97-AF65-F5344CB8AC3E}">
        <p14:creationId xmlns:p14="http://schemas.microsoft.com/office/powerpoint/2010/main" val="148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Predicts Higher Plant Efficiency and Lower COE for NGCC with HFMC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18314"/>
              </p:ext>
            </p:extLst>
          </p:nvPr>
        </p:nvGraphicFramePr>
        <p:xfrm>
          <a:off x="446567" y="1270591"/>
          <a:ext cx="7716268" cy="4576376"/>
        </p:xfrm>
        <a:graphic>
          <a:graphicData uri="http://schemas.openxmlformats.org/drawingml/2006/table">
            <a:tbl>
              <a:tblPr/>
              <a:tblGrid>
                <a:gridCol w="3271798"/>
                <a:gridCol w="888894"/>
                <a:gridCol w="888894"/>
                <a:gridCol w="888894"/>
                <a:gridCol w="888894"/>
                <a:gridCol w="888894"/>
              </a:tblGrid>
              <a:tr h="30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DOE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IECM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Case 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Case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Capture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Capture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3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Capture Technology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Conv. Column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Conv. Column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HFMC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Gross Power Output (kW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570,200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520,900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516,840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516,840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516,840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Auxiliary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Power Requirement (kW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9,840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38,200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10,340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84,540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55,000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 Power Output (kW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560,360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481,890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506,500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432,300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461,900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Natural Gas Flowrate (lb/h)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165,182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165,182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148,740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148,740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148,740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 Plant HHV Efficiency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50.8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Decrease in HHV Efficiency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 Plant HHV Heat Rate (Btu/kW-h)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6,719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7,813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6,803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7,972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7,461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Plant Cost ($x1000)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310,710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564,628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359,500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500,400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449,800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Plant Cost ($/kW)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554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1,172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554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1,158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974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LCOE (mills/kWh)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97.4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Increase in LCOE (mills/kWh)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Emissions (lb/MWh)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85.8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614" y="5972486"/>
            <a:ext cx="229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DOE/NETL-2007/1281 (2007)</a:t>
            </a:r>
          </a:p>
        </p:txBody>
      </p:sp>
    </p:spTree>
    <p:extLst>
      <p:ext uri="{BB962C8B-B14F-4D97-AF65-F5344CB8AC3E}">
        <p14:creationId xmlns:p14="http://schemas.microsoft.com/office/powerpoint/2010/main" val="243416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739"/>
            <a:ext cx="8537944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HFMC</a:t>
            </a:r>
            <a:r>
              <a:rPr lang="en-US" baseline="30000" dirty="0" smtClean="0"/>
              <a:t> </a:t>
            </a:r>
            <a:r>
              <a:rPr lang="en-US" dirty="0" smtClean="0"/>
              <a:t> Reduces Costs of CO</a:t>
            </a:r>
            <a:r>
              <a:rPr lang="en-US" baseline="-25000" dirty="0" smtClean="0"/>
              <a:t>2</a:t>
            </a:r>
            <a:r>
              <a:rPr lang="en-US" dirty="0" smtClean="0"/>
              <a:t> Capture</a:t>
            </a:r>
            <a:endParaRPr lang="en-US" dirty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>
          <a:xfrm>
            <a:off x="446568" y="1345019"/>
            <a:ext cx="8229600" cy="4525963"/>
          </a:xfrm>
        </p:spPr>
        <p:txBody>
          <a:bodyPr rtlCol="0">
            <a:noAutofit/>
          </a:bodyPr>
          <a:lstStyle/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Improved membrane material and membrane performance to lower capital costs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Improved solvent regeneration using mild heat and higher pressure (even more when combined with a solvent requiring lower regeneration energy).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Improved process performance results from increased flexibility in solvent selection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Reduced system size and footprint  by up to 70% enables retrofit application to many existing power plants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Reduced materials of construction costs since membrane modules are constructed from plastic materials and are not subject to corrosion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Reduced parasitic fan loads due to lower pressure and pressure drop requirements compared to conventional membranes and columns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Reduced solvent degradation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60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856"/>
            <a:ext cx="8229600" cy="861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GTI Gratefully Acknowledge Support Provided by: 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2098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 Department of Energy, National Energy Technology Laboratory</a:t>
            </a:r>
            <a:r>
              <a:rPr lang="en-US" dirty="0"/>
              <a:t>, under DOE Contract No. DE-FE0012829</a:t>
            </a:r>
            <a:endParaRPr lang="en-US" dirty="0" smtClean="0"/>
          </a:p>
          <a:p>
            <a:r>
              <a:rPr lang="en-US" dirty="0" smtClean="0"/>
              <a:t>Illinois Clean Coal Institute with funds made available by the State of Illinois</a:t>
            </a:r>
          </a:p>
          <a:p>
            <a:r>
              <a:rPr lang="en-US" dirty="0" smtClean="0"/>
              <a:t>JIP </a:t>
            </a:r>
            <a:r>
              <a:rPr lang="en-US" dirty="0"/>
              <a:t>Sponsors </a:t>
            </a:r>
            <a:r>
              <a:rPr lang="en-US" dirty="0" smtClean="0"/>
              <a:t>for </a:t>
            </a:r>
            <a:r>
              <a:rPr lang="en-US" dirty="0"/>
              <a:t>the natural gas treating part of this </a:t>
            </a:r>
            <a:r>
              <a:rPr lang="en-US" dirty="0" smtClean="0"/>
              <a:t>work </a:t>
            </a:r>
          </a:p>
          <a:p>
            <a:r>
              <a:rPr lang="en-US" dirty="0" smtClean="0"/>
              <a:t>Midwest Generation for hosting the post-combustion field experiment unit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04044" y="1893789"/>
            <a:ext cx="4239956" cy="4241420"/>
          </a:xfr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Materials technology company commercially manufacturing products from high performance plastic PEEK (</a:t>
            </a:r>
            <a:r>
              <a:rPr lang="en-US" sz="1800" dirty="0"/>
              <a:t>poly (ether ether ketone)</a:t>
            </a:r>
            <a:r>
              <a:rPr lang="en-US" sz="1800" dirty="0" smtClean="0">
                <a:latin typeface="Arial" charset="0"/>
                <a:cs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Products ranging from membrane separation filters to heat transfer devices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707" y="1327556"/>
            <a:ext cx="637673" cy="64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Membrane Devices for Separation of Liquids &amp; Gases PoroGen Corporation is a leader in development of high temperature polymeric materials for controlled porosity applications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3598"/>
          <a:stretch>
            <a:fillRect/>
          </a:stretch>
        </p:blipFill>
        <p:spPr bwMode="auto">
          <a:xfrm>
            <a:off x="5912098" y="1291579"/>
            <a:ext cx="1934483" cy="620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905" y="1976300"/>
            <a:ext cx="4680950" cy="2557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Aft>
                <a:spcPts val="0"/>
              </a:spcAft>
              <a:buClr>
                <a:srgbClr val="0037A4"/>
              </a:buClr>
              <a:buFont typeface="Wingdings" pitchFamily="2" charset="2"/>
              <a:buChar char="§"/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Not-for-profit research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company, 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roviding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and natural gas solutions to the industry since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1941</a:t>
            </a:r>
          </a:p>
          <a:p>
            <a:pPr marL="285750" indent="-285750" fontAlgn="auto">
              <a:lnSpc>
                <a:spcPct val="120000"/>
              </a:lnSpc>
              <a:spcAft>
                <a:spcPts val="0"/>
              </a:spcAft>
              <a:buClr>
                <a:srgbClr val="0037A4"/>
              </a:buClr>
              <a:buFont typeface="Wingdings" pitchFamily="2" charset="2"/>
              <a:buChar char="§"/>
              <a:defRPr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85750" eaLnBrk="1" hangingPunct="1">
              <a:lnSpc>
                <a:spcPts val="2000"/>
              </a:lnSpc>
              <a:spcBef>
                <a:spcPts val="600"/>
              </a:spcBef>
              <a:buClr>
                <a:srgbClr val="0037A4"/>
              </a:buClr>
              <a:buFont typeface="Wingdings" pitchFamily="2" charset="2"/>
              <a:buChar char="§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acre campus near Chicago</a:t>
            </a:r>
          </a:p>
          <a:p>
            <a:pPr marL="512763" lvl="1" indent="-285750" eaLnBrk="1" hangingPunct="1">
              <a:lnSpc>
                <a:spcPts val="2000"/>
              </a:lnSpc>
              <a:spcBef>
                <a:spcPts val="600"/>
              </a:spcBef>
              <a:buClr>
                <a:srgbClr val="0037A4"/>
              </a:buClr>
              <a:buFont typeface="Wingdings" pitchFamily="2" charset="2"/>
              <a:buChar char="§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250 staff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2200"/>
              </a:lnSpc>
              <a:spcBef>
                <a:spcPts val="300"/>
              </a:spcBef>
              <a:buClr>
                <a:srgbClr val="0037A4"/>
              </a:buClr>
              <a:buFont typeface="Wingdings" pitchFamily="2" charset="2"/>
              <a:buChar char="§"/>
            </a:pP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947417" y="106622"/>
            <a:ext cx="74694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zh-CN" sz="3600" b="1" dirty="0">
                <a:solidFill>
                  <a:srgbClr val="0037A4"/>
                </a:solidFill>
                <a:cs typeface="Arial" charset="0"/>
              </a:rPr>
              <a:t>Introduction to GTI and </a:t>
            </a:r>
            <a:r>
              <a:rPr lang="en-US" altLang="zh-CN" sz="3600" b="1" dirty="0" smtClean="0">
                <a:solidFill>
                  <a:srgbClr val="0037A4"/>
                </a:solidFill>
                <a:cs typeface="Arial" charset="0"/>
              </a:rPr>
              <a:t>PoroGen</a:t>
            </a:r>
            <a:endParaRPr lang="en-US" altLang="zh-CN" sz="3600" b="1" dirty="0">
              <a:solidFill>
                <a:srgbClr val="0037A4"/>
              </a:solidFill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906934" y="4254391"/>
            <a:ext cx="2053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PEEK </a:t>
            </a:r>
            <a:r>
              <a:rPr lang="en-US" sz="1600" b="1" dirty="0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Fiber +</a:t>
            </a:r>
            <a:endParaRPr lang="en-US" sz="1600" b="1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60073" y="4254391"/>
            <a:ext cx="1276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Cartridge</a:t>
            </a:r>
            <a:endParaRPr lang="en-US" sz="1600" b="1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497745" y="4254391"/>
            <a:ext cx="1439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+ Module   =</a:t>
            </a:r>
            <a:endParaRPr lang="en-US" sz="1600" b="1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51458" y="4131281"/>
            <a:ext cx="14925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Separation system</a:t>
            </a:r>
            <a:endParaRPr lang="en-US" sz="1600" b="1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460073" y="4880081"/>
            <a:ext cx="273173" cy="541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ＭＳ Ｐゴシック" pitchFamily="-65" charset="-128"/>
            </a:endParaRPr>
          </a:p>
        </p:txBody>
      </p:sp>
      <p:pic>
        <p:nvPicPr>
          <p:cNvPr id="21" name="Picture 12" descr="100_24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02220" y="4663018"/>
            <a:ext cx="940274" cy="120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6393270" y="4883962"/>
            <a:ext cx="208950" cy="541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ＭＳ Ｐゴシック" pitchFamily="-65" charset="-128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7578846" y="4958674"/>
            <a:ext cx="285339" cy="541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ＭＳ Ｐゴシック" pitchFamily="-65" charset="-128"/>
            </a:endParaRPr>
          </a:p>
        </p:txBody>
      </p:sp>
      <p:pic>
        <p:nvPicPr>
          <p:cNvPr id="26" name="Picture 21" descr="wind4_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5486747" y="4941277"/>
            <a:ext cx="1142844" cy="64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Separation Syst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42" y="4663018"/>
            <a:ext cx="1069167" cy="12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4685030"/>
            <a:ext cx="1023155" cy="125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 descr="U:\GTI Headquaters images 10.31\GTI exterior aerials 7-09\best\-IMG_0053 fueling-fftf emphasi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52" y="4542290"/>
            <a:ext cx="3785837" cy="1544049"/>
          </a:xfrm>
          <a:prstGeom prst="rect">
            <a:avLst/>
          </a:prstGeom>
          <a:noFill/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33865" y="6074703"/>
            <a:ext cx="378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Energy &amp; Environmental Technology Center</a:t>
            </a:r>
          </a:p>
        </p:txBody>
      </p:sp>
    </p:spTree>
    <p:extLst>
      <p:ext uri="{BB962C8B-B14F-4D97-AF65-F5344CB8AC3E}">
        <p14:creationId xmlns:p14="http://schemas.microsoft.com/office/powerpoint/2010/main" val="18826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0" y="120260"/>
            <a:ext cx="8229600" cy="1019772"/>
          </a:xfrm>
        </p:spPr>
        <p:txBody>
          <a:bodyPr/>
          <a:lstStyle/>
          <a:p>
            <a:r>
              <a:rPr lang="en-US" dirty="0" smtClean="0"/>
              <a:t>Natural Gas Flue Gas has Lower CO</a:t>
            </a:r>
            <a:r>
              <a:rPr lang="en-US" baseline="-25000" dirty="0" smtClean="0"/>
              <a:t>2</a:t>
            </a:r>
            <a:r>
              <a:rPr lang="en-US" dirty="0" smtClean="0"/>
              <a:t> and Higher O</a:t>
            </a:r>
            <a:r>
              <a:rPr lang="en-US" baseline="-25000" dirty="0" smtClean="0"/>
              <a:t>2</a:t>
            </a:r>
            <a:r>
              <a:rPr lang="en-US" dirty="0" smtClean="0"/>
              <a:t> than Coal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83091"/>
              </p:ext>
            </p:extLst>
          </p:nvPr>
        </p:nvGraphicFramePr>
        <p:xfrm>
          <a:off x="439387" y="1396999"/>
          <a:ext cx="8300853" cy="445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527"/>
                <a:gridCol w="2296212"/>
                <a:gridCol w="2129114"/>
              </a:tblGrid>
              <a:tr h="88171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PC</a:t>
                      </a:r>
                      <a:r>
                        <a:rPr lang="en-US" sz="2400" baseline="0" dirty="0" smtClean="0"/>
                        <a:t> Supercritical Power Plant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NGCC</a:t>
                      </a:r>
                    </a:p>
                    <a:p>
                      <a:pPr algn="ctr"/>
                      <a:r>
                        <a:rPr lang="en-US" sz="2400" dirty="0" smtClean="0"/>
                        <a:t>Power Plant</a:t>
                      </a:r>
                      <a:endParaRPr lang="en-US" sz="2400" dirty="0"/>
                    </a:p>
                  </a:txBody>
                  <a:tcPr/>
                </a:tc>
              </a:tr>
              <a:tr h="5108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Plant Size, MW</a:t>
                      </a:r>
                      <a:r>
                        <a:rPr lang="en-US" sz="2400" baseline="-25000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474</a:t>
                      </a:r>
                      <a:endParaRPr lang="en-US" sz="2400" dirty="0"/>
                    </a:p>
                  </a:txBody>
                  <a:tcPr/>
                </a:tc>
              </a:tr>
              <a:tr h="5108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Flue Gas Rate, kgmole/hr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102,548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113,831</a:t>
                      </a:r>
                      <a:endParaRPr lang="en-US" sz="2400" dirty="0"/>
                    </a:p>
                  </a:txBody>
                  <a:tcPr/>
                </a:tc>
              </a:tr>
              <a:tr h="5108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, %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5108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</a:t>
                      </a:r>
                      <a:r>
                        <a:rPr lang="en-US" sz="2400" baseline="0" dirty="0" smtClean="0"/>
                        <a:t>, 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5108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, %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  <a:tr h="5108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, %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</a:t>
                      </a:r>
                      <a:endParaRPr lang="en-US" sz="2400" dirty="0"/>
                    </a:p>
                  </a:txBody>
                  <a:tcPr/>
                </a:tc>
              </a:tr>
              <a:tr h="5108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Captured, Tonne/hr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1260" y="5848114"/>
            <a:ext cx="8324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and Performance Baseline for Fossil Energy Plants Volume 1: Bituminous Coal and Natural Gas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Electricity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2a, September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2013,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DOE/NETL-2010/1397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6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CCS on NGCC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 capital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~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electricity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~41-53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reduced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14-16%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 output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14-16%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use increases by 23-86%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capture is $66-99/ton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 land area available at plant is limited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6" y="5783283"/>
            <a:ext cx="758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Technical </a:t>
            </a:r>
            <a:r>
              <a:rPr lang="en-US" sz="1200" b="1" dirty="0"/>
              <a:t>and Regulatory Analysis of Adding CCS to NGCC Power Plants in </a:t>
            </a:r>
            <a:r>
              <a:rPr lang="en-US" sz="1200" b="1" dirty="0" smtClean="0"/>
              <a:t>California, Prepared for Southern California Edison Company by CH2M Hill, Nov. 2010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51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825" y="0"/>
            <a:ext cx="8686800" cy="11430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Basic Principles of HFMC Contactor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475" y="1606950"/>
            <a:ext cx="8191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Membrane mass transfer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principle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Porous, hollow fiber membrane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Unique membrane material , PEEK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Membrane matrix filled with gas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Mass transfer by diffusion reaction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Driving force: difference in partial pressures of component to be removed/absorbed (PCO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(g)&gt;PCO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(l))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Liquid on one side, gas on the other side of the membrane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Pressure difference between shell and tube side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be almost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zero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(P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≥P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i.e. the mass transfer is not pressure driven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500891"/>
            <a:ext cx="41433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4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HFMC Technology Description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76925" y="1982787"/>
            <a:ext cx="7890602" cy="3998288"/>
            <a:chOff x="876925" y="1982787"/>
            <a:chExt cx="7890602" cy="3998288"/>
          </a:xfrm>
        </p:grpSpPr>
        <p:pic>
          <p:nvPicPr>
            <p:cNvPr id="4" name="Pictur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6925" y="1982787"/>
              <a:ext cx="7397645" cy="399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077" y="2165376"/>
              <a:ext cx="3219450" cy="1343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89161" y="3207895"/>
              <a:ext cx="1401580" cy="1993693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53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5263"/>
            <a:ext cx="8229600" cy="1143000"/>
          </a:xfrm>
        </p:spPr>
        <p:txBody>
          <a:bodyPr/>
          <a:lstStyle/>
          <a:p>
            <a:r>
              <a:rPr lang="en-US" dirty="0" smtClean="0"/>
              <a:t>Mass Transfer Performance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2400" dirty="0" smtClean="0"/>
              <a:t>Comparison to Other Contacting Technologies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49148"/>
              </p:ext>
            </p:extLst>
          </p:nvPr>
        </p:nvGraphicFramePr>
        <p:xfrm>
          <a:off x="581890" y="1791326"/>
          <a:ext cx="8288977" cy="3707266"/>
        </p:xfrm>
        <a:graphic>
          <a:graphicData uri="http://schemas.openxmlformats.org/drawingml/2006/table">
            <a:tbl>
              <a:tblPr/>
              <a:tblGrid>
                <a:gridCol w="3449930"/>
                <a:gridCol w="1750606"/>
                <a:gridCol w="3088441"/>
              </a:tblGrid>
              <a:tr h="1390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Gas</a:t>
                      </a:r>
                      <a:r>
                        <a:rPr lang="en-US" sz="2000" b="1" dirty="0">
                          <a:latin typeface="+mj-lt"/>
                          <a:ea typeface="Times New Roman"/>
                          <a:cs typeface="Cambria Math"/>
                        </a:rPr>
                        <a:t>‐</a:t>
                      </a: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liquid contactor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Specific surface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area, (m</a:t>
                      </a:r>
                      <a:r>
                        <a:rPr lang="en-US" sz="2000" b="1" baseline="3000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en-US" sz="2000" b="1" baseline="30000" dirty="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)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Volumetric mass transfer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coefficient, (sec)</a:t>
                      </a:r>
                      <a:r>
                        <a:rPr lang="en-US" sz="2000" b="1" baseline="30000" dirty="0">
                          <a:latin typeface="+mj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Packed </a:t>
                      </a:r>
                      <a:r>
                        <a:rPr lang="en-US" sz="2000" b="1" dirty="0" smtClean="0">
                          <a:latin typeface="+mj-lt"/>
                          <a:ea typeface="Times New Roman"/>
                          <a:cs typeface="Times New Roman"/>
                        </a:rPr>
                        <a:t>column (Countercurrent</a:t>
                      </a: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)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10 – 350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0.0004 – 0.07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Bubble column (Agitated)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100 – 2,000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0.003 – 0.04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Spray column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10 – 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0.0007 – 0.075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Times New Roman"/>
                          <a:cs typeface="Times New Roman"/>
                        </a:rPr>
                        <a:t>Membrane contactor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 – 7,000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0.3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4.0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3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840287"/>
            <a:ext cx="8229600" cy="2252662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ts val="3600"/>
              </a:lnSpc>
              <a:spcBef>
                <a:spcPts val="4200"/>
              </a:spcBef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Pilot Test of a Nanoporous, Super-hydrophobic Membrane Contactor Process for Post-combustion CO</a:t>
            </a:r>
            <a:r>
              <a:rPr lang="en-US" sz="3100" baseline="-25000" dirty="0"/>
              <a:t>2</a:t>
            </a:r>
            <a:r>
              <a:rPr lang="en-US" sz="3100" dirty="0"/>
              <a:t> </a:t>
            </a:r>
            <a:r>
              <a:rPr lang="en-US" sz="3100" dirty="0" smtClean="0"/>
              <a:t>Capture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900" dirty="0" smtClean="0">
                <a:solidFill>
                  <a:schemeClr val="tx1"/>
                </a:solidFill>
              </a:rPr>
              <a:t>DOE </a:t>
            </a:r>
            <a:r>
              <a:rPr lang="en-US" sz="2900" dirty="0">
                <a:solidFill>
                  <a:schemeClr val="tx1"/>
                </a:solidFill>
              </a:rPr>
              <a:t>Contract No. </a:t>
            </a:r>
            <a:r>
              <a:rPr lang="en-US" sz="2900" dirty="0" smtClean="0">
                <a:solidFill>
                  <a:schemeClr val="tx1"/>
                </a:solidFill>
              </a:rPr>
              <a:t>DE-FE0012829</a:t>
            </a:r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733425" y="4254669"/>
            <a:ext cx="80295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r" fontAlgn="auto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tabLst>
                <a:tab pos="231775" algn="l"/>
              </a:tabLs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marL="233363" indent="-233363" algn="r" fontAlgn="auto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tabLst>
                <a:tab pos="231775" algn="l"/>
              </a:tabLst>
              <a:defRPr/>
            </a:pP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 or two line 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top r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GTI_Template</Template>
  <TotalTime>34230</TotalTime>
  <Words>1395</Words>
  <Application>Microsoft Office PowerPoint</Application>
  <PresentationFormat>On-screen Show (4:3)</PresentationFormat>
  <Paragraphs>332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one or two line headline</vt:lpstr>
      <vt:lpstr>no top rule</vt:lpstr>
      <vt:lpstr>Title slide</vt:lpstr>
      <vt:lpstr>PowerPoint Presentation</vt:lpstr>
      <vt:lpstr>Introduction</vt:lpstr>
      <vt:lpstr>PowerPoint Presentation</vt:lpstr>
      <vt:lpstr>Natural Gas Flue Gas has Lower CO2 and Higher O2 than Coal</vt:lpstr>
      <vt:lpstr>Impact of CCS on NGCC</vt:lpstr>
      <vt:lpstr>Basic Principles of HFMC Contactor</vt:lpstr>
      <vt:lpstr>HFMC Technology Description</vt:lpstr>
      <vt:lpstr>Mass Transfer Performance      Comparison to Other Contacting Technologies</vt:lpstr>
      <vt:lpstr> Pilot Test of a Nanoporous, Super-hydrophobic Membrane Contactor Process for Post-combustion CO2 Capture DOE Contract No. DE-FE0012829</vt:lpstr>
      <vt:lpstr>Bench-scale Technical Goals Achieved</vt:lpstr>
      <vt:lpstr>Module Scale Up</vt:lpstr>
      <vt:lpstr>Field Experiment Testing Rig</vt:lpstr>
      <vt:lpstr>Flue Gas Composition</vt:lpstr>
      <vt:lpstr>Integrated Flue Gas Carbon Capture Field Experiment</vt:lpstr>
      <vt:lpstr>Slipstream Project Objectives and Goal</vt:lpstr>
      <vt:lpstr>Timeline and scope</vt:lpstr>
      <vt:lpstr>Anticipated Slipstream Feed Conditions at NCCC</vt:lpstr>
      <vt:lpstr>PC Process Flow Diagram</vt:lpstr>
      <vt:lpstr>Capture System PFD</vt:lpstr>
      <vt:lpstr>Plant Efficiency Summary</vt:lpstr>
      <vt:lpstr>DOE Cost &amp; Performance Comparison of Fossil Power Plants</vt:lpstr>
      <vt:lpstr>Model Predicts Higher Plant Efficiency and Lower COE for NGCC with HFMC</vt:lpstr>
      <vt:lpstr>HFMC  Reduces Costs of CO2 Capture</vt:lpstr>
      <vt:lpstr>GTI Gratefully Acknowledge Support Provided by: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JIP Review Meeting</dc:title>
  <dc:creator>Jim Zhoou</dc:creator>
  <cp:lastModifiedBy>Howard S. Meyer</cp:lastModifiedBy>
  <cp:revision>1784</cp:revision>
  <cp:lastPrinted>2014-04-10T14:13:31Z</cp:lastPrinted>
  <dcterms:created xsi:type="dcterms:W3CDTF">2003-06-11T03:06:56Z</dcterms:created>
  <dcterms:modified xsi:type="dcterms:W3CDTF">2014-04-21T18:09:17Z</dcterms:modified>
</cp:coreProperties>
</file>