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3" r:id="rId2"/>
    <p:sldId id="394" r:id="rId3"/>
    <p:sldId id="488" r:id="rId4"/>
    <p:sldId id="554" r:id="rId5"/>
    <p:sldId id="395" r:id="rId6"/>
    <p:sldId id="484" r:id="rId7"/>
    <p:sldId id="559" r:id="rId8"/>
    <p:sldId id="573" r:id="rId9"/>
    <p:sldId id="486" r:id="rId10"/>
    <p:sldId id="575" r:id="rId11"/>
    <p:sldId id="492" r:id="rId12"/>
    <p:sldId id="566" r:id="rId13"/>
    <p:sldId id="576" r:id="rId14"/>
    <p:sldId id="569" r:id="rId15"/>
    <p:sldId id="579" r:id="rId16"/>
    <p:sldId id="582" r:id="rId17"/>
    <p:sldId id="580" r:id="rId18"/>
    <p:sldId id="578" r:id="rId19"/>
    <p:sldId id="591" r:id="rId20"/>
    <p:sldId id="583" r:id="rId21"/>
    <p:sldId id="581" r:id="rId22"/>
    <p:sldId id="572" r:id="rId23"/>
    <p:sldId id="595" r:id="rId24"/>
  </p:sldIdLst>
  <p:sldSz cx="9144000" cy="6858000" type="screen4x3"/>
  <p:notesSz cx="9309100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12" autoAdjust="0"/>
    <p:restoredTop sz="92652" autoAdjust="0"/>
  </p:normalViewPr>
  <p:slideViewPr>
    <p:cSldViewPr>
      <p:cViewPr varScale="1">
        <p:scale>
          <a:sx n="69" d="100"/>
          <a:sy n="69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i-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i-cha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asik\Desktop\MD%20presentation\MD%20visit\Discowise%20demand%20on%20PMS%20values%202009-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5082252042438744E-4"/>
          <c:w val="1"/>
          <c:h val="0.9861775904772464"/>
        </c:manualLayout>
      </c:layout>
      <c:pie3DChart>
        <c:varyColors val="1"/>
        <c:ser>
          <c:idx val="0"/>
          <c:order val="0"/>
          <c:explosion val="25"/>
          <c:dPt>
            <c:idx val="1"/>
            <c:explosion val="14"/>
          </c:dPt>
          <c:dLbls>
            <c:dLbl>
              <c:idx val="0"/>
              <c:layout>
                <c:manualLayout>
                  <c:x val="-0.13655809049509846"/>
                  <c:y val="-0.12755053345604528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0.11948729165264597"/>
                  <c:y val="-0.25041295974366851"/>
                </c:manualLayout>
              </c:layout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0.12828431702447451"/>
                  <c:y val="-0.14581859085796106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0.11111111111111112"/>
                  <c:y val="7.7922077922077934E-2"/>
                </c:manualLayout>
              </c:layout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4.2696121318168578E-2"/>
                  <c:y val="3.8961038961038967E-2"/>
                </c:manualLayout>
              </c:layout>
              <c:dLblPos val="outEnd"/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lang="en-US" sz="2000" b="1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Sheet1!$B$4:$F$4</c:f>
              <c:strCache>
                <c:ptCount val="5"/>
                <c:pt idx="0">
                  <c:v>Domestic</c:v>
                </c:pt>
                <c:pt idx="1">
                  <c:v>Commercial</c:v>
                </c:pt>
                <c:pt idx="2">
                  <c:v>Industrial</c:v>
                </c:pt>
                <c:pt idx="3">
                  <c:v>Agricultural</c:v>
                </c:pt>
                <c:pt idx="4">
                  <c:v>Others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33258</c:v>
                </c:pt>
                <c:pt idx="1">
                  <c:v>4657</c:v>
                </c:pt>
                <c:pt idx="2">
                  <c:v>19172</c:v>
                </c:pt>
                <c:pt idx="3">
                  <c:v>7548</c:v>
                </c:pt>
                <c:pt idx="4">
                  <c:v>351</c:v>
                </c:pt>
              </c:numCache>
            </c:numRef>
          </c:val>
        </c:ser>
        <c:dLbls>
          <c:showVal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981840107824363E-2"/>
          <c:w val="1"/>
          <c:h val="0.94701815989217553"/>
        </c:manualLayout>
      </c:layout>
      <c:pie3DChart>
        <c:varyColors val="1"/>
        <c:ser>
          <c:idx val="0"/>
          <c:order val="0"/>
          <c:explosion val="25"/>
          <c:dPt>
            <c:idx val="1"/>
            <c:explosion val="21"/>
          </c:dPt>
          <c:dPt>
            <c:idx val="2"/>
            <c:explosion val="19"/>
          </c:dPt>
          <c:dLbls>
            <c:dLbl>
              <c:idx val="1"/>
              <c:layout>
                <c:manualLayout>
                  <c:x val="-5.4861111111111159E-4"/>
                  <c:y val="9.4100384191106543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1.0998578302712168E-2"/>
                  <c:y val="1.3513513513513521E-2"/>
                </c:manualLayout>
              </c:layout>
              <c:showVal val="1"/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lang="en-US" sz="1800" b="1"/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multiLvlStrRef>
              <c:f>Sheet1!$B$33:$F$34</c:f>
              <c:multiLvlStrCache>
                <c:ptCount val="5"/>
                <c:lvl>
                  <c:pt idx="0">
                    <c:v>WAPDA</c:v>
                  </c:pt>
                  <c:pt idx="1">
                    <c:v>IPPs</c:v>
                  </c:pt>
                  <c:pt idx="2">
                    <c:v>Ex.WAPDA GENCOs</c:v>
                  </c:pt>
                  <c:pt idx="3">
                    <c:v>IPPs</c:v>
                  </c:pt>
                  <c:pt idx="4">
                    <c:v>Nuclear</c:v>
                  </c:pt>
                </c:lvl>
                <c:lvl>
                  <c:pt idx="0">
                    <c:v>Hydro</c:v>
                  </c:pt>
                  <c:pt idx="2">
                    <c:v>Thermal</c:v>
                  </c:pt>
                </c:lvl>
              </c:multiLvlStrCache>
            </c:multiLvlStrRef>
          </c:cat>
          <c:val>
            <c:numRef>
              <c:f>Sheet1!$B$35:$F$35</c:f>
              <c:numCache>
                <c:formatCode>General</c:formatCode>
                <c:ptCount val="5"/>
                <c:pt idx="0">
                  <c:v>6733</c:v>
                </c:pt>
                <c:pt idx="1">
                  <c:v>195</c:v>
                </c:pt>
                <c:pt idx="2">
                  <c:v>4785</c:v>
                </c:pt>
                <c:pt idx="3">
                  <c:v>8359</c:v>
                </c:pt>
                <c:pt idx="4">
                  <c:v>650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034256493800349"/>
          <c:y val="4.3698053368328965E-2"/>
          <c:w val="0.74292907718519341"/>
          <c:h val="0.84762927361352969"/>
        </c:manualLayout>
      </c:layout>
      <c:barChart>
        <c:barDir val="col"/>
        <c:grouping val="clustered"/>
        <c:ser>
          <c:idx val="2"/>
          <c:order val="1"/>
          <c:tx>
            <c:strRef>
              <c:f>'[Discowise demand on PMS values 2009-10.xls]Norm Act (2)Ex'!$O$99</c:f>
              <c:strCache>
                <c:ptCount val="1"/>
                <c:pt idx="0">
                  <c:v>Capability</c:v>
                </c:pt>
              </c:strCache>
            </c:strRef>
          </c:tx>
          <c:spPr>
            <a:solidFill>
              <a:srgbClr val="3C25E7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brightRoom" dir="t">
                <a:rot lat="0" lon="0" rev="2400000"/>
              </a:lightRig>
            </a:scene3d>
            <a:sp3d prstMaterial="dkEdge">
              <a:bevelT w="69850"/>
              <a:bevelB w="44450"/>
            </a:sp3d>
          </c:spPr>
          <c:cat>
            <c:strRef>
              <c:f>'[Discowise demand on PMS values 2009-10.xls]Norm Act (2)Ex'!$B$81:$B$86</c:f>
              <c:strCache>
                <c:ptCount val="6"/>
                <c:pt idx="0">
                  <c:v> 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</c:strCache>
            </c:strRef>
          </c:cat>
          <c:val>
            <c:numRef>
              <c:f>'[Discowise demand on PMS values 2009-10.xls]Norm Act (2)Ex'!$O$100:$O$110</c:f>
              <c:numCache>
                <c:formatCode>General</c:formatCode>
                <c:ptCount val="11"/>
                <c:pt idx="0">
                  <c:v>13445</c:v>
                </c:pt>
                <c:pt idx="1">
                  <c:v>13716</c:v>
                </c:pt>
                <c:pt idx="2">
                  <c:v>13693</c:v>
                </c:pt>
                <c:pt idx="3">
                  <c:v>14336</c:v>
                </c:pt>
                <c:pt idx="4">
                  <c:v>15046</c:v>
                </c:pt>
                <c:pt idx="5">
                  <c:v>15082</c:v>
                </c:pt>
                <c:pt idx="6">
                  <c:v>15072</c:v>
                </c:pt>
                <c:pt idx="7">
                  <c:v>15091</c:v>
                </c:pt>
                <c:pt idx="8">
                  <c:v>15055</c:v>
                </c:pt>
                <c:pt idx="9">
                  <c:v>15055</c:v>
                </c:pt>
                <c:pt idx="10">
                  <c:v>15055</c:v>
                </c:pt>
              </c:numCache>
            </c:numRef>
          </c:val>
        </c:ser>
        <c:axId val="58156544"/>
        <c:axId val="73125888"/>
      </c:barChart>
      <c:lineChart>
        <c:grouping val="stacked"/>
        <c:ser>
          <c:idx val="0"/>
          <c:order val="0"/>
          <c:tx>
            <c:strRef>
              <c:f>'[Discowise demand on PMS values 2009-10.xls]Norm Act (2)Ex'!$N$99</c:f>
              <c:strCache>
                <c:ptCount val="1"/>
                <c:pt idx="0">
                  <c:v>Forecast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0800" dist="38100" dir="6600000" algn="t" rotWithShape="0">
                <a:schemeClr val="accent3">
                  <a:alpha val="40000"/>
                </a:schemeClr>
              </a:outerShdw>
            </a:effectLst>
          </c:spPr>
          <c:marker>
            <c:symbol val="none"/>
          </c:marker>
          <c:cat>
            <c:strRef>
              <c:f>'[Discowise demand on PMS values 2009-10.xls]Norm Act (2)Ex'!$J$100:$J$110</c:f>
              <c:strCache>
                <c:ptCount val="11"/>
                <c:pt idx="0">
                  <c:v>1999-00</c:v>
                </c:pt>
                <c:pt idx="1">
                  <c:v>2000-01</c:v>
                </c:pt>
                <c:pt idx="2">
                  <c:v>2001-02</c:v>
                </c:pt>
                <c:pt idx="3">
                  <c:v>2002-03</c:v>
                </c:pt>
                <c:pt idx="4">
                  <c:v>2003-04</c:v>
                </c:pt>
                <c:pt idx="5">
                  <c:v>2004-05</c:v>
                </c:pt>
                <c:pt idx="6">
                  <c:v>2005-06</c:v>
                </c:pt>
                <c:pt idx="7">
                  <c:v>2006-07</c:v>
                </c:pt>
                <c:pt idx="8">
                  <c:v>2007-08</c:v>
                </c:pt>
                <c:pt idx="9">
                  <c:v>2008-09</c:v>
                </c:pt>
                <c:pt idx="10">
                  <c:v>2009-10</c:v>
                </c:pt>
              </c:strCache>
            </c:strRef>
          </c:cat>
          <c:val>
            <c:numRef>
              <c:f>'[Discowise demand on PMS values 2009-10.xls]Norm Act (2)Ex'!$N$100:$N$110</c:f>
              <c:numCache>
                <c:formatCode>General</c:formatCode>
                <c:ptCount val="11"/>
                <c:pt idx="0">
                  <c:v>11296</c:v>
                </c:pt>
                <c:pt idx="1">
                  <c:v>11852</c:v>
                </c:pt>
                <c:pt idx="2">
                  <c:v>12443</c:v>
                </c:pt>
                <c:pt idx="3">
                  <c:v>13071</c:v>
                </c:pt>
                <c:pt idx="4">
                  <c:v>13831</c:v>
                </c:pt>
                <c:pt idx="5">
                  <c:v>14642</c:v>
                </c:pt>
                <c:pt idx="6">
                  <c:v>15483</c:v>
                </c:pt>
                <c:pt idx="7">
                  <c:v>16548</c:v>
                </c:pt>
                <c:pt idx="8">
                  <c:v>17689</c:v>
                </c:pt>
                <c:pt idx="9">
                  <c:v>19080</c:v>
                </c:pt>
                <c:pt idx="10">
                  <c:v>20584</c:v>
                </c:pt>
              </c:numCache>
            </c:numRef>
          </c:val>
          <c:smooth val="1"/>
        </c:ser>
        <c:marker val="1"/>
        <c:axId val="58156544"/>
        <c:axId val="73125888"/>
      </c:lineChart>
      <c:catAx>
        <c:axId val="58156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GB" sz="2000" b="1" dirty="0">
                    <a:solidFill>
                      <a:srgbClr val="0070C0"/>
                    </a:solidFill>
                  </a:rPr>
                  <a:t>Years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lang="en-US" sz="9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125888"/>
        <c:crosses val="autoZero"/>
        <c:auto val="1"/>
        <c:lblAlgn val="ctr"/>
        <c:lblOffset val="100"/>
      </c:catAx>
      <c:valAx>
        <c:axId val="73125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sz="1800" b="1" dirty="0">
                    <a:solidFill>
                      <a:srgbClr val="0070C0"/>
                    </a:solidFill>
                  </a:rPr>
                  <a:t>Capability (MW)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15654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2041406462123269"/>
          <c:y val="0.22489588801399826"/>
          <c:w val="0.15544800434428493"/>
          <c:h val="0.15656202974628194"/>
        </c:manualLayout>
      </c:layout>
      <c:txPr>
        <a:bodyPr/>
        <a:lstStyle/>
        <a:p>
          <a:pPr>
            <a:defRPr lang="en-US" sz="2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0.99138</cdr:x>
      <cdr:y>0.06977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763006" cy="3987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baseline="0" dirty="0" smtClean="0">
              <a:solidFill>
                <a:srgbClr val="3C25E7"/>
              </a:solidFill>
              <a:latin typeface="Arial" pitchFamily="34" charset="0"/>
              <a:cs typeface="Arial" pitchFamily="34" charset="0"/>
            </a:rPr>
            <a:t>  </a:t>
          </a:r>
          <a:endParaRPr lang="en-GB" sz="1800" b="1" dirty="0">
            <a:solidFill>
              <a:srgbClr val="3C25E7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22" y="1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4B0F6E-DE05-4AEF-897F-E4A2AE44969A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4818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22" y="6604818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E77CD4-B91B-4205-9942-ED9A46ACF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93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122" y="1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DEEE7-45F0-40A9-BC91-78D0D3C98A3E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20700"/>
            <a:ext cx="3476625" cy="2608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64" y="3303223"/>
            <a:ext cx="7448172" cy="313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4818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122" y="6604818"/>
            <a:ext cx="4034489" cy="348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3E5D12-A447-4480-8C55-7FEAA2F55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557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271634" y="6604818"/>
            <a:ext cx="4035977" cy="3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5718CB4-429B-4A54-A896-2A0E09536BAA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88533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EDE9D-B1CC-475F-A0CF-001240A904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60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13355F-35CF-4350-9860-65B18F930AFE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9413" y="520700"/>
            <a:ext cx="3475037" cy="2608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236" tIns="45119" rIns="90236" bIns="4511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1816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26BF-4D82-4EF6-AE6D-A8791FEC0934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FB0A-EDE5-46E6-AEDE-93B976826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4936-1AC5-4EE5-B951-ED000AB9B011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E93-ED2B-45BB-91DB-A9C4E659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E753-4876-4F73-8FD1-AAA3AE85AF27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140C-165D-4EAB-9328-E30A59FF8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B5D1-D73B-4A50-9B30-16959E5F4970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14D0-8B7A-42CA-9024-AB4FFF28E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9B444-478C-4C0C-B655-239694BD26CF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2DF5-07BB-4F78-A8E0-F5B7D3F4A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0A96-EA1B-4B5A-9A17-D588E0AEF7FC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4F47-48E0-42CE-BDF5-2C1AD32BB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0339-FD5B-44E4-9F5D-0A64DF5B1AB2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8566-872A-46C3-B98F-789E2974D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425C-B3EB-4097-AC0D-B9D7698EBD3E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B5DD-C35F-4D6C-8BE4-64FCB40B9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7BB4-963E-44DD-967D-6FE6BE158C2F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5D72-9D21-4F68-B996-68318F5E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D6BB-55FA-41F1-924A-BF046A9F53F6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CAE1-FED8-408E-AC46-5911358E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13B1-3AF5-4FEA-B060-C716ADB30CC4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0FC1-38B2-4AF1-9DD2-C28B9B4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C1274-FC10-4FFB-9E24-3E8534239EB4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D8E26-FF91-4D84-A236-ED8AD89F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773113" y="3581400"/>
            <a:ext cx="73866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5" tIns="46033" rIns="92065" bIns="46033"/>
          <a:lstStyle/>
          <a:p>
            <a:pPr eaLnBrk="0" hangingPunct="0">
              <a:defRPr/>
            </a:pPr>
            <a:endParaRPr kumimoji="1" lang="en-US" sz="3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0" y="533400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800" dirty="0" smtClean="0">
              <a:solidFill>
                <a:schemeClr val="folHlink"/>
              </a:solidFill>
            </a:endParaRPr>
          </a:p>
          <a:p>
            <a:pPr algn="ctr" eaLnBrk="1" hangingPunct="1"/>
            <a:endParaRPr lang="en-US" sz="2000" dirty="0" smtClean="0">
              <a:solidFill>
                <a:schemeClr val="folHlink"/>
              </a:solidFill>
            </a:endParaRPr>
          </a:p>
          <a:p>
            <a:pPr algn="ctr" eaLnBrk="1" hangingPunct="1"/>
            <a:r>
              <a:rPr lang="en-US" sz="3200" dirty="0" smtClean="0">
                <a:solidFill>
                  <a:schemeClr val="folHlink"/>
                </a:solidFill>
              </a:rPr>
              <a:t>PAKISTAN POWER SECTOR</a:t>
            </a:r>
          </a:p>
          <a:p>
            <a:pPr algn="ctr" eaLnBrk="1" hangingPunct="1"/>
            <a:endParaRPr lang="en-US" sz="2000" dirty="0" smtClean="0">
              <a:solidFill>
                <a:schemeClr val="folHlink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chemeClr val="folHlink"/>
                </a:solidFill>
              </a:rPr>
              <a:t>BACK-GROUND, PRESENT SITUATION </a:t>
            </a:r>
          </a:p>
          <a:p>
            <a:pPr algn="ctr" eaLnBrk="1" hangingPunct="1"/>
            <a:r>
              <a:rPr lang="en-US" sz="2800" dirty="0" smtClean="0">
                <a:solidFill>
                  <a:schemeClr val="folHlink"/>
                </a:solidFill>
              </a:rPr>
              <a:t>&amp;</a:t>
            </a:r>
          </a:p>
          <a:p>
            <a:pPr algn="ctr" eaLnBrk="1" hangingPunct="1"/>
            <a:r>
              <a:rPr lang="en-US" sz="2800" dirty="0" smtClean="0">
                <a:solidFill>
                  <a:schemeClr val="folHlink"/>
                </a:solidFill>
              </a:rPr>
              <a:t>FUTURE PLANS</a:t>
            </a:r>
            <a:endParaRPr lang="en-US" sz="20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9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smtClean="0">
                <a:solidFill>
                  <a:schemeClr val="bg1"/>
                </a:solidFill>
              </a:rPr>
              <a:t>Generation Sources (MW) June 2013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B14D0-8B7A-42CA-9024-AB4FFF28EA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9" tIns="45710" rIns="91419" bIns="45710" anchor="ctr"/>
          <a:lstStyle/>
          <a:p>
            <a:pPr algn="ctr">
              <a:defRPr/>
            </a:pP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EXISTING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GENERATING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CAPABILITY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(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June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 2013)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5881689"/>
            <a:ext cx="7848600" cy="69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*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Hydro  availability based on last 5 years average</a:t>
            </a:r>
          </a:p>
          <a:p>
            <a:pPr>
              <a:tabLst>
                <a:tab pos="347663" algn="l"/>
              </a:tabLs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**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Excludes 10% Forced Outages for GENCOs &amp; 6.0% for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IPPs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12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562412"/>
              </p:ext>
            </p:extLst>
          </p:nvPr>
        </p:nvGraphicFramePr>
        <p:xfrm>
          <a:off x="609600" y="1377765"/>
          <a:ext cx="8001000" cy="4093415"/>
        </p:xfrm>
        <a:graphic>
          <a:graphicData uri="http://schemas.openxmlformats.org/drawingml/2006/table">
            <a:tbl>
              <a:tblPr/>
              <a:tblGrid>
                <a:gridCol w="2362200"/>
                <a:gridCol w="1524000"/>
                <a:gridCol w="1600200"/>
                <a:gridCol w="1217801"/>
                <a:gridCol w="1296799"/>
              </a:tblGrid>
              <a:tr h="56809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 of Generation</a:t>
                      </a:r>
                    </a:p>
                  </a:txBody>
                  <a:tcPr marL="91419" marR="91419"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Nameplate/ Installed Capacity (MW)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Dependable Capacity (MW)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Availability (MW)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8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Summer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Winter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Hydro</a:t>
                      </a:r>
                    </a:p>
                  </a:txBody>
                  <a:tcPr marL="91419" marR="91419"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6928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6928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6928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2300*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GENCOs</a:t>
                      </a:r>
                    </a:p>
                  </a:txBody>
                  <a:tcPr marL="91419" marR="91419"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4785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3536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2736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3178**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4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IPPs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Nuclear)</a:t>
                      </a:r>
                    </a:p>
                  </a:txBody>
                  <a:tcPr marL="91419" marR="91419"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9009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8300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7000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7578**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1419" marR="91419" marT="45710" marB="4571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20722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18764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16664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13056</a:t>
                      </a:r>
                    </a:p>
                  </a:txBody>
                  <a:tcPr marL="91419" marR="91419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230DF-C413-46F0-83B8-50D4087699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VARIATION IN GENERATION MIX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5D72-9D21-4F68-B996-68318F5E84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367256"/>
              </p:ext>
            </p:extLst>
          </p:nvPr>
        </p:nvGraphicFramePr>
        <p:xfrm>
          <a:off x="76200" y="1371602"/>
          <a:ext cx="8991600" cy="455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819400"/>
                <a:gridCol w="4114800"/>
              </a:tblGrid>
              <a:tr h="123160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YEAR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HYDEL GENERATION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THERMAL GENERATION</a:t>
                      </a:r>
                      <a:endParaRPr lang="en-US" sz="3200" b="1" dirty="0"/>
                    </a:p>
                  </a:txBody>
                  <a:tcPr/>
                </a:tc>
              </a:tr>
              <a:tr h="85804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1994- 95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50 %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50 %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Mostly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on gas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5804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2000- 01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30 %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70 %</a:t>
                      </a:r>
                      <a:endParaRPr lang="en-US" sz="3200" b="1" dirty="0"/>
                    </a:p>
                  </a:txBody>
                  <a:tcPr/>
                </a:tc>
              </a:tr>
              <a:tr h="85804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2006- 07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36 %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64 %</a:t>
                      </a:r>
                      <a:endParaRPr lang="en-US" sz="3200" b="1" dirty="0"/>
                    </a:p>
                  </a:txBody>
                  <a:tcPr/>
                </a:tc>
              </a:tr>
              <a:tr h="7497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2012-</a:t>
                      </a:r>
                      <a:r>
                        <a:rPr lang="en-US" sz="3200" b="1" baseline="0" dirty="0" smtClean="0"/>
                        <a:t> 13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34 %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66 %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Mostly on oil)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652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Reasons For Price Hike Of Cost Of  Electricity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Prices are beyond control of Pakistan</a:t>
            </a:r>
          </a:p>
          <a:p>
            <a:r>
              <a:rPr lang="en-US" dirty="0" smtClean="0"/>
              <a:t>Depletion of natural gas reserves</a:t>
            </a:r>
          </a:p>
          <a:p>
            <a:r>
              <a:rPr lang="en-US" dirty="0" smtClean="0"/>
              <a:t>Non-conducive circumstances for foreign investments (national/regional instability)</a:t>
            </a:r>
          </a:p>
          <a:p>
            <a:r>
              <a:rPr lang="en-US" dirty="0" smtClean="0"/>
              <a:t>Delay in exploitation of indigenous resources, i.e. </a:t>
            </a:r>
            <a:r>
              <a:rPr lang="en-US" dirty="0" err="1" smtClean="0"/>
              <a:t>Thar</a:t>
            </a:r>
            <a:r>
              <a:rPr lang="en-US" dirty="0" smtClean="0"/>
              <a:t> Coal  in South and huge hydel potential in </a:t>
            </a:r>
            <a:r>
              <a:rPr lang="en-US" dirty="0" err="1" smtClean="0"/>
              <a:t>Northen</a:t>
            </a:r>
            <a:r>
              <a:rPr lang="en-US" dirty="0" smtClean="0"/>
              <a:t> Areas</a:t>
            </a:r>
          </a:p>
          <a:p>
            <a:r>
              <a:rPr lang="en-US" dirty="0" smtClean="0"/>
              <a:t>Theft of Electricity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B14D0-8B7A-42CA-9024-AB4FFF28EA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3"/>
          </a:xfrm>
          <a:solidFill>
            <a:schemeClr val="accent1">
              <a:lumMod val="75000"/>
            </a:schemeClr>
          </a:solidFill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PEPCO SYSTEM HISTORICAL SURPLUS / DEFICIT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24/12/2010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886081"/>
              </p:ext>
            </p:extLst>
          </p:nvPr>
        </p:nvGraphicFramePr>
        <p:xfrm>
          <a:off x="533400" y="1219200"/>
          <a:ext cx="8229601" cy="5193096"/>
        </p:xfrm>
        <a:graphic>
          <a:graphicData uri="http://schemas.openxmlformats.org/drawingml/2006/table">
            <a:tbl>
              <a:tblPr/>
              <a:tblGrid>
                <a:gridCol w="1851950"/>
                <a:gridCol w="2407533"/>
                <a:gridCol w="2118168"/>
                <a:gridCol w="1851950"/>
              </a:tblGrid>
              <a:tr h="57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Years</a:t>
                      </a:r>
                    </a:p>
                  </a:txBody>
                  <a:tcPr marL="8578" marR="8578" marT="8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Available Capability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Computed Peak Demand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Surplus/ Shortfall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2001-02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10894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10459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435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2002-03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10958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11044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2003-04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11834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11598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2004-05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12792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12595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2005-06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12600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13847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-1247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2006-07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13292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15838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-2546 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2007-08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12442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17398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-4956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2008-09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13637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17852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-4215</a:t>
                      </a:r>
                    </a:p>
                  </a:txBody>
                  <a:tcPr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2009-10</a:t>
                      </a: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13445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18467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-5022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2010-11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13193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18521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-5328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2011-12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12320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18940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-6620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2012-13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13577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18827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-5250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8" marR="8578" marT="8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136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9971747"/>
              </p:ext>
            </p:extLst>
          </p:nvPr>
        </p:nvGraphicFramePr>
        <p:xfrm>
          <a:off x="0" y="990600"/>
          <a:ext cx="883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DF316-46D0-4719-8840-60AA2540436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0" y="-36370"/>
            <a:ext cx="9144000" cy="923330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Advance Caution Of Load Shedding/Short Fall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Planning Power  WAPDA/NTDC In The Year </a:t>
            </a:r>
            <a:r>
              <a:rPr lang="en-GB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en-US" sz="1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8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Country wide Load Forecast of XWAPDA DISCOs’ &amp; KESC (MW)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EBC-C9BF-4B86-BAC5-5F565D0CF6A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1" y="1396999"/>
          <a:ext cx="8000999" cy="4968148"/>
        </p:xfrm>
        <a:graphic>
          <a:graphicData uri="http://schemas.openxmlformats.org/drawingml/2006/table">
            <a:tbl>
              <a:tblPr/>
              <a:tblGrid>
                <a:gridCol w="1659298"/>
                <a:gridCol w="2684101"/>
                <a:gridCol w="1543700"/>
                <a:gridCol w="2113900"/>
              </a:tblGrid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953735"/>
                          </a:solidFill>
                          <a:latin typeface="Times New Roman"/>
                        </a:rPr>
                        <a:t>Year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XWAPDA DISCOs’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702" marR="8702" marT="8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KESC</a:t>
                      </a:r>
                    </a:p>
                  </a:txBody>
                  <a:tcPr marL="8702" marR="8702" marT="8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Country</a:t>
                      </a:r>
                    </a:p>
                  </a:txBody>
                  <a:tcPr marL="8702" marR="8702" marT="8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953735"/>
                          </a:solidFill>
                          <a:latin typeface="Times New Roman"/>
                        </a:rPr>
                        <a:t>2011-12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19400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3021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22199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953735"/>
                          </a:solidFill>
                          <a:latin typeface="Times New Roman"/>
                        </a:rPr>
                        <a:t>2012-13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20401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3240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23407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2013-14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21556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3484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24792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2014-15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22761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3762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26261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2015-16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24018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4157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27896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2016-17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25352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4592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29647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2017-18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26810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5067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31562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2018-19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28353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5587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33604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2019-20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30036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6144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35822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953735"/>
                          </a:solidFill>
                          <a:latin typeface="Times New Roman"/>
                        </a:rPr>
                        <a:t>2020-21</a:t>
                      </a:r>
                    </a:p>
                  </a:txBody>
                  <a:tcPr marL="8702" marR="8702" marT="87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31757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6752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38127</a:t>
                      </a:r>
                    </a:p>
                  </a:txBody>
                  <a:tcPr marL="8702" marR="8702" marT="8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Note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Diversity Factor 1.01 is applied to get country demand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9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NTDC demand is PMS based prepared in March 2012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9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KESC demand is Regression Based prepared in January 2011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426719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Existing Transmission Network of NTDC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500/220 kV Transformers (14,850 MVA)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220/132 kV Transformers (18,044 MVA)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500 kV Lines (5,078 km)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220 kV Lines (7,947 km)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umer\Desktop\Presentation\Diagrams\Solar--\NTDC E (eddit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199" y="0"/>
            <a:ext cx="4846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047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\Desktop\NTDC map country wide\NTDC UPTO2030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0028852" cy="7162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EBC-C9BF-4B86-BAC5-5F565D0CF6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Long Term Transmission Expansion 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sz="4400" b="1" dirty="0" smtClean="0"/>
              <a:t>The proposed transmission expansion plan </a:t>
            </a:r>
            <a:r>
              <a:rPr lang="en-US" sz="4400" b="1" dirty="0" err="1" smtClean="0"/>
              <a:t>upto</a:t>
            </a:r>
            <a:r>
              <a:rPr lang="en-US" sz="4400" b="1" dirty="0" smtClean="0"/>
              <a:t> 2030 will be able to transmit about 90,000 MW power. 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B14D0-8B7A-42CA-9024-AB4FFF28EA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POWER SECTOR - BACKGROUND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</a:t>
            </a:r>
            <a:r>
              <a:rPr lang="en-US" sz="2800" dirty="0" smtClean="0"/>
              <a:t> WAPDA was formed in 1958. The major responsibilities of WAPDA were;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 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Meet  electricity  demand of the country  (except area of Karachi) by installing new power plants, transmission lines and distribution system.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 hydro storage  project ( dams) for meeting irrigation and demand of the country and install hydro plants at dams locations.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2DAED-C80A-4002-B7BD-CEC617455A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65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Comprehensiveness OF Transmission Expansion Plan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The Transmission Expansion Plan has been proposed  to successfully and safely evacuate power from the mega hydel projects in the Northern areas and </a:t>
            </a:r>
            <a:r>
              <a:rPr lang="en-US" dirty="0" err="1" smtClean="0"/>
              <a:t>Thar</a:t>
            </a:r>
            <a:r>
              <a:rPr lang="en-US" dirty="0" smtClean="0"/>
              <a:t> Coal Power projects in the Southern part of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B14D0-8B7A-42CA-9024-AB4FFF28EA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Finances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Required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“Huge Investment to the tune of about 280 Billion USD are required by 2030 for reliable Generation and Transmission Expansion to meet the Forecasted Electric Power Demand.”</a:t>
            </a:r>
            <a:endParaRPr lang="en-US" sz="3600" b="1" i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B14D0-8B7A-42CA-9024-AB4FFF28EA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Situation after June,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present government has some aggressive plans to install coal fired plants at </a:t>
            </a:r>
            <a:r>
              <a:rPr lang="en-US" dirty="0" err="1" smtClean="0"/>
              <a:t>Gadani</a:t>
            </a:r>
            <a:r>
              <a:rPr lang="en-US" dirty="0" smtClean="0"/>
              <a:t> Power Park and Bin </a:t>
            </a:r>
            <a:r>
              <a:rPr lang="en-US" dirty="0" err="1" smtClean="0"/>
              <a:t>Qasim</a:t>
            </a:r>
            <a:r>
              <a:rPr lang="en-US" dirty="0" smtClean="0"/>
              <a:t> Karachi to bridge the gap in supply and demand by the year 2017.</a:t>
            </a:r>
          </a:p>
          <a:p>
            <a:r>
              <a:rPr lang="en-US" dirty="0" smtClean="0"/>
              <a:t>The success in implementation of the plans, however depends on how much conducive environment is created for foreign investment.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B14D0-8B7A-42CA-9024-AB4FFF28EA1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25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940550" cy="5029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2" descr="http://assessor.co.douglas.nv.us/images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266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POWER SECTOR- BACKGROUND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WAPDA  Had Two Wings;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Power wing – Responsible for power matters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wing – Responsible for water matters</a:t>
            </a:r>
          </a:p>
          <a:p>
            <a:r>
              <a:rPr lang="en-US" dirty="0" smtClean="0"/>
              <a:t>The WAPDA AUTHORITY consisted of;</a:t>
            </a:r>
          </a:p>
          <a:p>
            <a:pPr lvl="1"/>
            <a:r>
              <a:rPr lang="en-US" dirty="0" smtClean="0"/>
              <a:t>Chairman</a:t>
            </a:r>
          </a:p>
          <a:p>
            <a:pPr lvl="1"/>
            <a:r>
              <a:rPr lang="en-US" dirty="0" smtClean="0"/>
              <a:t>Member Power- Head of Power wing</a:t>
            </a:r>
          </a:p>
          <a:p>
            <a:pPr lvl="1"/>
            <a:r>
              <a:rPr lang="en-US" dirty="0" smtClean="0"/>
              <a:t>Member Water – Head of Water wing</a:t>
            </a:r>
          </a:p>
          <a:p>
            <a:pPr lvl="1"/>
            <a:r>
              <a:rPr lang="en-US" dirty="0" smtClean="0"/>
              <a:t>Member Finance – Head of Financial matters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B14D0-8B7A-42CA-9024-AB4FFF28EA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 SECTOR - BACKGROUND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SECTIONS OF POWER WING WAPDA</a:t>
            </a:r>
          </a:p>
          <a:p>
            <a:pPr marL="514350" indent="-514350">
              <a:buAutoNum type="arabicPeriod"/>
            </a:pPr>
            <a:endParaRPr lang="en-US" b="1" i="1" dirty="0" smtClean="0"/>
          </a:p>
          <a:p>
            <a:pPr marL="514350" indent="-514350">
              <a:buAutoNum type="arabicPeriod"/>
            </a:pPr>
            <a:r>
              <a:rPr lang="en-US" b="1" i="1" dirty="0" smtClean="0"/>
              <a:t>Hydro Generation	plants</a:t>
            </a:r>
          </a:p>
          <a:p>
            <a:pPr marL="514350" indent="-514350">
              <a:buAutoNum type="arabicPeriod"/>
            </a:pPr>
            <a:r>
              <a:rPr lang="en-US" b="1" i="1" dirty="0" smtClean="0"/>
              <a:t>Thermal Generation plants		</a:t>
            </a:r>
          </a:p>
          <a:p>
            <a:pPr marL="514350" indent="-514350">
              <a:buAutoNum type="arabicPeriod"/>
            </a:pPr>
            <a:r>
              <a:rPr lang="en-US" b="1" i="1" dirty="0" smtClean="0"/>
              <a:t>Transmission	 lines and grid stations	</a:t>
            </a:r>
          </a:p>
          <a:p>
            <a:pPr marL="514350" indent="-514350">
              <a:buAutoNum type="arabicPeriod"/>
            </a:pPr>
            <a:r>
              <a:rPr lang="en-US" b="1" i="1" dirty="0" smtClean="0"/>
              <a:t>Distribution network for consumers</a:t>
            </a:r>
            <a:r>
              <a:rPr lang="en-US" dirty="0" smtClean="0"/>
              <a:t>		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0E0-2374-4E15-80A0-AAA291EA02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 SECTOR - BACKGROUND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8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17BBF-C6D3-4CA0-9E75-FA2FA81C8C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172" name="Text Box 183"/>
          <p:cNvSpPr txBox="1">
            <a:spLocks noChangeArrowheads="1"/>
          </p:cNvSpPr>
          <p:nvPr/>
        </p:nvSpPr>
        <p:spPr bwMode="auto">
          <a:xfrm>
            <a:off x="609600" y="762000"/>
            <a:ext cx="7924800" cy="656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endParaRPr lang="en-US" b="1" dirty="0" smtClean="0"/>
          </a:p>
          <a:p>
            <a:pPr algn="just" eaLnBrk="1" hangingPunct="1"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n-US" b="1" dirty="0" smtClean="0"/>
              <a:t>The </a:t>
            </a:r>
            <a:r>
              <a:rPr lang="en-US" b="1" dirty="0" err="1"/>
              <a:t>GoP</a:t>
            </a:r>
            <a:r>
              <a:rPr lang="en-US" dirty="0"/>
              <a:t> approved Pakistan Power Sector Strategic Plan for restructuring and reform in </a:t>
            </a:r>
            <a:r>
              <a:rPr lang="en-US" dirty="0" smtClean="0"/>
              <a:t>1992.</a:t>
            </a:r>
          </a:p>
          <a:p>
            <a:pPr algn="just" eaLnBrk="1" hangingPunct="1"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n-US" b="1" dirty="0" smtClean="0"/>
              <a:t>PEPCO </a:t>
            </a:r>
            <a:r>
              <a:rPr lang="en-US" dirty="0"/>
              <a:t>was established in 1998 as an independent entity with mandate </a:t>
            </a:r>
            <a:r>
              <a:rPr lang="en-US" dirty="0" smtClean="0"/>
              <a:t>to split Power wing of WAPDA into various entities and then</a:t>
            </a:r>
            <a:r>
              <a:rPr lang="en-US" dirty="0" smtClean="0">
                <a:solidFill>
                  <a:srgbClr val="FF0000"/>
                </a:solidFill>
              </a:rPr>
              <a:t> corporatize </a:t>
            </a:r>
            <a:r>
              <a:rPr lang="en-US" dirty="0">
                <a:solidFill>
                  <a:srgbClr val="FF0000"/>
                </a:solidFill>
              </a:rPr>
              <a:t>&amp; commercialize the restructured </a:t>
            </a:r>
            <a:r>
              <a:rPr lang="en-US" dirty="0" smtClean="0">
                <a:solidFill>
                  <a:srgbClr val="FF0000"/>
                </a:solidFill>
              </a:rPr>
              <a:t>entities.</a:t>
            </a:r>
          </a:p>
          <a:p>
            <a:pPr algn="just" eaLnBrk="1" hangingPunct="1"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n-US" b="1" dirty="0" smtClean="0"/>
              <a:t>PEPCO </a:t>
            </a:r>
            <a:r>
              <a:rPr lang="en-US" dirty="0"/>
              <a:t>initiated the restructuring and reform process in </a:t>
            </a:r>
            <a:r>
              <a:rPr lang="en-US" dirty="0" smtClean="0"/>
              <a:t>1998. </a:t>
            </a:r>
            <a:r>
              <a:rPr lang="en-US" dirty="0"/>
              <a:t>The reform process was considerably slowed down beyond 2001 when PEPCO was reduced to a Division in WAPDA.</a:t>
            </a:r>
          </a:p>
          <a:p>
            <a:pPr algn="just" eaLnBrk="1" hangingPunct="1">
              <a:lnSpc>
                <a:spcPct val="125000"/>
              </a:lnSpc>
              <a:spcBef>
                <a:spcPct val="30000"/>
              </a:spcBef>
              <a:buAutoNum type="arabicPeriod" startAt="4"/>
            </a:pPr>
            <a:r>
              <a:rPr lang="en-US" b="1" dirty="0" smtClean="0"/>
              <a:t>The </a:t>
            </a:r>
            <a:r>
              <a:rPr lang="en-US" b="1" dirty="0" err="1"/>
              <a:t>GoP</a:t>
            </a:r>
            <a:r>
              <a:rPr lang="en-US" dirty="0"/>
              <a:t> reactivated the mandate of PEPCO in October 2007 to bridge the increasing demand supply gap and to reduce the resulting load shedding in the </a:t>
            </a:r>
            <a:r>
              <a:rPr lang="en-US" dirty="0" smtClean="0"/>
              <a:t>country</a:t>
            </a:r>
          </a:p>
          <a:p>
            <a:pPr algn="just"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b="1" dirty="0" smtClean="0"/>
              <a:t> 5</a:t>
            </a:r>
            <a:r>
              <a:rPr lang="en-US" dirty="0" smtClean="0"/>
              <a:t>. By the end of 2011, everybody was fed up with PEPCO, and </a:t>
            </a:r>
            <a:r>
              <a:rPr lang="en-US" dirty="0" smtClean="0">
                <a:solidFill>
                  <a:srgbClr val="FF0000"/>
                </a:solidFill>
              </a:rPr>
              <a:t>now the restructured entities are being managed by the Ministry of Water &amp; Power  directly.</a:t>
            </a:r>
            <a:r>
              <a:rPr lang="en-US" dirty="0" smtClean="0"/>
              <a:t> </a:t>
            </a:r>
          </a:p>
          <a:p>
            <a:pPr algn="just" eaLnBrk="1" hangingPunct="1">
              <a:lnSpc>
                <a:spcPct val="125000"/>
              </a:lnSpc>
              <a:spcBef>
                <a:spcPct val="30000"/>
              </a:spcBef>
            </a:pPr>
            <a:endParaRPr lang="en-US" dirty="0" smtClean="0"/>
          </a:p>
          <a:p>
            <a:pPr algn="just" eaLnBrk="1" hangingPunct="1">
              <a:lnSpc>
                <a:spcPct val="125000"/>
              </a:lnSpc>
              <a:spcBef>
                <a:spcPct val="30000"/>
              </a:spcBef>
              <a:buAutoNum type="arabicPeriod" startAt="4"/>
            </a:pP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 SECTOR - BACKGROUND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12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04" y="708026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PEPCO   SYSTEM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Hydro Generation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/>
              <a:t>		</a:t>
            </a:r>
            <a:r>
              <a:rPr lang="en-US" sz="2000" dirty="0" smtClean="0"/>
              <a:t>(Remains with WAPDA)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Thermal Generation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  GENCOs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Transmission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 NTDC</a:t>
            </a:r>
            <a:r>
              <a:rPr lang="en-US" dirty="0" smtClean="0"/>
              <a:t>	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Distribution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 DISCOs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0E0-2374-4E15-80A0-AAA291EA02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867400" y="2895600"/>
            <a:ext cx="76200" cy="1524000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48200" y="29718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648200" y="35814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648200" y="41148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Consumers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Consumption Pattern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EBAC353-717C-43DF-9D53-2B86A540B8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1" y="1523998"/>
          <a:ext cx="7848600" cy="4755303"/>
        </p:xfrm>
        <a:graphic>
          <a:graphicData uri="http://schemas.openxmlformats.org/drawingml/2006/table">
            <a:tbl>
              <a:tblPr/>
              <a:tblGrid>
                <a:gridCol w="2020567"/>
                <a:gridCol w="1924350"/>
                <a:gridCol w="1319555"/>
                <a:gridCol w="1319555"/>
                <a:gridCol w="1264573"/>
              </a:tblGrid>
              <a:tr h="10862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Consumers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Consumers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(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 on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r>
                        <a:rPr lang="en-US" sz="28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Jun 2013)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Consumption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(Jul 2012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Jun 2013)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3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Billion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units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Domestic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18,713,537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85.55%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33.258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51.18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Commercial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2,550,808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11.66%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4.657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Industrial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296,849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1.36%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19.172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301,115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1.38%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7.548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11.61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13,291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0.351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    </a:t>
                      </a:r>
                      <a:r>
                        <a:rPr lang="en-US" sz="2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21,875,600 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   </a:t>
                      </a:r>
                      <a:r>
                        <a:rPr lang="en-US" sz="2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 64.986 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36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smtClean="0">
                <a:solidFill>
                  <a:schemeClr val="bg1"/>
                </a:solidFill>
              </a:rPr>
              <a:t>Consumption Pattern Jul-2012 - Jun 2013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1B5DD-C35F-4D6C-8BE4-64FCB40B99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838200"/>
          <a:ext cx="8915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GENERATION SOURCES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June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48199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u="sng" dirty="0" smtClean="0"/>
              <a:t>1. HYDRO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WAPDA			            6733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IPPS			              195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Sub Total		           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6928</a:t>
            </a:r>
          </a:p>
          <a:p>
            <a:pPr lvl="1">
              <a:buNone/>
            </a:pPr>
            <a:r>
              <a:rPr lang="en-US" u="sng" dirty="0" smtClean="0"/>
              <a:t>2. THERMAL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EX. WAPDA GENCOs   	4785</a:t>
            </a:r>
          </a:p>
          <a:p>
            <a:pPr lvl="2"/>
            <a:r>
              <a:rPr lang="en-US" dirty="0" smtClean="0"/>
              <a:t>IPPs			             8359</a:t>
            </a:r>
          </a:p>
          <a:p>
            <a:pPr lvl="2"/>
            <a:r>
              <a:rPr lang="en-US" dirty="0" smtClean="0"/>
              <a:t>NUCLEAR		               650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Sub-Total			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13794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GRAND TOTAL		20,722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A0E0-2374-4E15-80A0-AAA291EA02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</TotalTime>
  <Words>942</Words>
  <Application>Microsoft Office PowerPoint</Application>
  <PresentationFormat>On-screen Show (4:3)</PresentationFormat>
  <Paragraphs>307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POWER SECTOR - BACKGROUND</vt:lpstr>
      <vt:lpstr>POWER SECTOR- BACKGROUND</vt:lpstr>
      <vt:lpstr>Slide 4</vt:lpstr>
      <vt:lpstr>Slide 5</vt:lpstr>
      <vt:lpstr>PEPCO   SYSTEM</vt:lpstr>
      <vt:lpstr>Consumers vs Consumption Pattern</vt:lpstr>
      <vt:lpstr>Consumption Pattern Jul-2012 - Jun 2013</vt:lpstr>
      <vt:lpstr>GENERATION SOURCES                 June 2013</vt:lpstr>
      <vt:lpstr>Generation Sources (MW) June 2013</vt:lpstr>
      <vt:lpstr>Slide 11</vt:lpstr>
      <vt:lpstr>VARIATION IN GENERATION MIX</vt:lpstr>
      <vt:lpstr>Reasons For Price Hike Of Cost Of  Electricity</vt:lpstr>
      <vt:lpstr>PEPCO SYSTEM HISTORICAL SURPLUS / DEFICIT</vt:lpstr>
      <vt:lpstr>Slide 15</vt:lpstr>
      <vt:lpstr>Country wide Load Forecast of XWAPDA DISCOs’ &amp; KESC (MW) </vt:lpstr>
      <vt:lpstr>Slide 17</vt:lpstr>
      <vt:lpstr>Slide 18</vt:lpstr>
      <vt:lpstr>Long Term Transmission Expansion Plan</vt:lpstr>
      <vt:lpstr>Comprehensiveness OF Transmission Expansion Plan </vt:lpstr>
      <vt:lpstr>Finances Required</vt:lpstr>
      <vt:lpstr>Situation after June, 2013</vt:lpstr>
      <vt:lpstr>Slide 23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Adnan</cp:lastModifiedBy>
  <cp:revision>642</cp:revision>
  <dcterms:created xsi:type="dcterms:W3CDTF">2010-06-21T07:38:13Z</dcterms:created>
  <dcterms:modified xsi:type="dcterms:W3CDTF">2014-10-24T02:35:21Z</dcterms:modified>
</cp:coreProperties>
</file>