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7" r:id="rId2"/>
    <p:sldId id="270" r:id="rId3"/>
    <p:sldId id="271" r:id="rId4"/>
    <p:sldId id="277" r:id="rId5"/>
    <p:sldId id="261" r:id="rId6"/>
    <p:sldId id="262" r:id="rId7"/>
    <p:sldId id="263" r:id="rId8"/>
    <p:sldId id="264" r:id="rId9"/>
    <p:sldId id="265" r:id="rId10"/>
    <p:sldId id="266" r:id="rId11"/>
    <p:sldId id="273" r:id="rId12"/>
    <p:sldId id="268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E2AF4-CF32-4B6F-B331-0760A3FB82C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729D3392-8F32-403B-AC43-F8B66AFF8AB1}">
      <dgm:prSet custT="1"/>
      <dgm:spPr/>
      <dgm:t>
        <a:bodyPr/>
        <a:lstStyle/>
        <a:p>
          <a:pPr rtl="0"/>
          <a:r>
            <a:rPr lang="es-SV" sz="1200" dirty="0" smtClean="0"/>
            <a:t>2003</a:t>
          </a:r>
          <a:endParaRPr lang="es-SV" sz="1200" dirty="0"/>
        </a:p>
      </dgm:t>
    </dgm:pt>
    <dgm:pt modelId="{932AA4F0-16A4-49DD-8353-237AED8BE67A}" type="parTrans" cxnId="{E80723F7-D4C9-440E-924E-09B2668B64FE}">
      <dgm:prSet/>
      <dgm:spPr/>
      <dgm:t>
        <a:bodyPr/>
        <a:lstStyle/>
        <a:p>
          <a:endParaRPr lang="es-SV"/>
        </a:p>
      </dgm:t>
    </dgm:pt>
    <dgm:pt modelId="{B72AD2C7-A88A-4952-B439-09731C52CEB1}" type="sibTrans" cxnId="{E80723F7-D4C9-440E-924E-09B2668B64FE}">
      <dgm:prSet/>
      <dgm:spPr/>
      <dgm:t>
        <a:bodyPr/>
        <a:lstStyle/>
        <a:p>
          <a:endParaRPr lang="es-SV"/>
        </a:p>
      </dgm:t>
    </dgm:pt>
    <dgm:pt modelId="{B2B36103-FFC5-484E-9097-DAAA307D443E}">
      <dgm:prSet/>
      <dgm:spPr/>
      <dgm:t>
        <a:bodyPr/>
        <a:lstStyle/>
        <a:p>
          <a:pPr rtl="0"/>
          <a:r>
            <a:rPr lang="es-SV" dirty="0" smtClean="0"/>
            <a:t>Reformas a la LGE:  Asegurar la expansión de la Transmisión, supervisión, competencia y operación del mercado mayorista y mayor regulación del sector</a:t>
          </a:r>
          <a:endParaRPr lang="es-SV" dirty="0"/>
        </a:p>
      </dgm:t>
    </dgm:pt>
    <dgm:pt modelId="{507FAE60-4BE7-4637-AC6B-04B77254D9E4}" type="parTrans" cxnId="{37ED90BC-9BEE-4697-9E18-741F6639B843}">
      <dgm:prSet/>
      <dgm:spPr/>
      <dgm:t>
        <a:bodyPr/>
        <a:lstStyle/>
        <a:p>
          <a:endParaRPr lang="es-SV"/>
        </a:p>
      </dgm:t>
    </dgm:pt>
    <dgm:pt modelId="{C96AA6F6-4E84-40B2-960B-F390C95DA502}" type="sibTrans" cxnId="{37ED90BC-9BEE-4697-9E18-741F6639B843}">
      <dgm:prSet/>
      <dgm:spPr/>
      <dgm:t>
        <a:bodyPr/>
        <a:lstStyle/>
        <a:p>
          <a:endParaRPr lang="es-SV"/>
        </a:p>
      </dgm:t>
    </dgm:pt>
    <dgm:pt modelId="{E8C623A4-8D0A-4544-8631-FDDC69DC4BBB}">
      <dgm:prSet custT="1"/>
      <dgm:spPr/>
      <dgm:t>
        <a:bodyPr/>
        <a:lstStyle/>
        <a:p>
          <a:pPr rtl="0"/>
          <a:r>
            <a:rPr lang="es-SV" sz="1200" dirty="0" smtClean="0"/>
            <a:t>2007</a:t>
          </a:r>
          <a:endParaRPr lang="es-SV" sz="1200" dirty="0"/>
        </a:p>
      </dgm:t>
    </dgm:pt>
    <dgm:pt modelId="{56A742D7-7E47-4A49-9C43-1EE00D5E8B0B}" type="parTrans" cxnId="{6F0C5921-1632-44FA-968D-826C74352A24}">
      <dgm:prSet/>
      <dgm:spPr/>
      <dgm:t>
        <a:bodyPr/>
        <a:lstStyle/>
        <a:p>
          <a:endParaRPr lang="es-SV"/>
        </a:p>
      </dgm:t>
    </dgm:pt>
    <dgm:pt modelId="{2D9C5D60-5E4A-48F2-811F-09D380BA89D3}" type="sibTrans" cxnId="{6F0C5921-1632-44FA-968D-826C74352A24}">
      <dgm:prSet/>
      <dgm:spPr/>
      <dgm:t>
        <a:bodyPr/>
        <a:lstStyle/>
        <a:p>
          <a:endParaRPr lang="es-SV"/>
        </a:p>
      </dgm:t>
    </dgm:pt>
    <dgm:pt modelId="{FF21A96F-7BBB-490A-B35B-86ADAD89EC22}">
      <dgm:prSet/>
      <dgm:spPr/>
      <dgm:t>
        <a:bodyPr/>
        <a:lstStyle/>
        <a:p>
          <a:pPr rtl="0"/>
          <a:r>
            <a:rPr lang="es-SV" dirty="0" smtClean="0"/>
            <a:t>Reformas a la LGE: Operación del Mercado Basado en Costos de Producción y contratación obligatorio distribuidoras</a:t>
          </a:r>
          <a:endParaRPr lang="es-SV" dirty="0"/>
        </a:p>
      </dgm:t>
    </dgm:pt>
    <dgm:pt modelId="{05439324-8B73-45B0-A1F7-0EB654C228FC}" type="parTrans" cxnId="{EE2727E8-C9B2-40E9-8097-7A8C2B293EDF}">
      <dgm:prSet/>
      <dgm:spPr/>
      <dgm:t>
        <a:bodyPr/>
        <a:lstStyle/>
        <a:p>
          <a:endParaRPr lang="es-SV"/>
        </a:p>
      </dgm:t>
    </dgm:pt>
    <dgm:pt modelId="{F5750F75-994E-4013-8DA5-B27707251CC2}" type="sibTrans" cxnId="{EE2727E8-C9B2-40E9-8097-7A8C2B293EDF}">
      <dgm:prSet/>
      <dgm:spPr/>
      <dgm:t>
        <a:bodyPr/>
        <a:lstStyle/>
        <a:p>
          <a:endParaRPr lang="es-SV"/>
        </a:p>
      </dgm:t>
    </dgm:pt>
    <dgm:pt modelId="{1EDD3AF1-B570-4C14-9D4B-32B1247BF015}">
      <dgm:prSet custT="1"/>
      <dgm:spPr/>
      <dgm:t>
        <a:bodyPr/>
        <a:lstStyle/>
        <a:p>
          <a:pPr rtl="0"/>
          <a:endParaRPr lang="es-SV" sz="1200" dirty="0" smtClean="0"/>
        </a:p>
        <a:p>
          <a:pPr rtl="0"/>
          <a:r>
            <a:rPr lang="es-SV" sz="1200" dirty="0" smtClean="0"/>
            <a:t>2010</a:t>
          </a:r>
        </a:p>
        <a:p>
          <a:pPr rtl="0"/>
          <a:r>
            <a:rPr lang="es-MX" sz="1200" dirty="0" smtClean="0"/>
            <a:t>2011</a:t>
          </a:r>
          <a:endParaRPr lang="es-SV" sz="1200" dirty="0"/>
        </a:p>
      </dgm:t>
    </dgm:pt>
    <dgm:pt modelId="{CF98823E-8D02-40E6-AE82-BC264A076328}" type="parTrans" cxnId="{E90DCB1B-5BB6-40E7-BC32-716B6CC9AAA4}">
      <dgm:prSet/>
      <dgm:spPr/>
      <dgm:t>
        <a:bodyPr/>
        <a:lstStyle/>
        <a:p>
          <a:endParaRPr lang="es-SV"/>
        </a:p>
      </dgm:t>
    </dgm:pt>
    <dgm:pt modelId="{3629995A-F48B-406A-9601-9EB3DAE1B9E4}" type="sibTrans" cxnId="{E90DCB1B-5BB6-40E7-BC32-716B6CC9AAA4}">
      <dgm:prSet/>
      <dgm:spPr/>
      <dgm:t>
        <a:bodyPr/>
        <a:lstStyle/>
        <a:p>
          <a:endParaRPr lang="es-SV"/>
        </a:p>
      </dgm:t>
    </dgm:pt>
    <dgm:pt modelId="{34ABB80E-2079-406B-96B9-BF36FD8088E8}">
      <dgm:prSet/>
      <dgm:spPr/>
      <dgm:t>
        <a:bodyPr/>
        <a:lstStyle/>
        <a:p>
          <a:pPr rtl="0"/>
          <a:r>
            <a:rPr lang="es-SV" dirty="0" smtClean="0"/>
            <a:t>2010: Reformas a la RLGE: </a:t>
          </a:r>
          <a:r>
            <a:rPr lang="es-ES" b="1" dirty="0" smtClean="0"/>
            <a:t>se reformó el Reglamento de la LGE, estableciendo nuevos porcentajes mínimos de contratación a las empresas distribuidoras. </a:t>
          </a:r>
          <a:endParaRPr lang="es-SV" dirty="0"/>
        </a:p>
      </dgm:t>
    </dgm:pt>
    <dgm:pt modelId="{26BE3D29-CF4B-4975-9F42-772BB4A2CE30}" type="parTrans" cxnId="{E92FD4A9-BEF0-4C16-969A-EEB788D4BF7D}">
      <dgm:prSet/>
      <dgm:spPr/>
      <dgm:t>
        <a:bodyPr/>
        <a:lstStyle/>
        <a:p>
          <a:endParaRPr lang="es-SV"/>
        </a:p>
      </dgm:t>
    </dgm:pt>
    <dgm:pt modelId="{AB4547CA-45C1-4A74-8C26-055F678F7C9E}" type="sibTrans" cxnId="{E92FD4A9-BEF0-4C16-969A-EEB788D4BF7D}">
      <dgm:prSet/>
      <dgm:spPr/>
      <dgm:t>
        <a:bodyPr/>
        <a:lstStyle/>
        <a:p>
          <a:endParaRPr lang="es-SV"/>
        </a:p>
      </dgm:t>
    </dgm:pt>
    <dgm:pt modelId="{74B11ED2-9DD3-4C78-A81A-3F4F6BD20EBA}">
      <dgm:prSet custT="1"/>
      <dgm:spPr/>
      <dgm:t>
        <a:bodyPr/>
        <a:lstStyle/>
        <a:p>
          <a:pPr rtl="0"/>
          <a:endParaRPr lang="es-SV" sz="1200" dirty="0" smtClean="0"/>
        </a:p>
        <a:p>
          <a:pPr rtl="0"/>
          <a:r>
            <a:rPr lang="es-SV" sz="1200" dirty="0" smtClean="0"/>
            <a:t>2012</a:t>
          </a:r>
          <a:endParaRPr lang="es-SV" sz="900" dirty="0" smtClean="0"/>
        </a:p>
        <a:p>
          <a:pPr rtl="0"/>
          <a:r>
            <a:rPr lang="es-MX" sz="1200" dirty="0" smtClean="0"/>
            <a:t>2013</a:t>
          </a:r>
          <a:endParaRPr lang="es-SV" sz="900" dirty="0"/>
        </a:p>
      </dgm:t>
    </dgm:pt>
    <dgm:pt modelId="{2DD95713-9DAA-4423-B667-00E5B52D6E69}" type="parTrans" cxnId="{56DE5E3D-14C3-478E-9F43-7B6A47A29DA8}">
      <dgm:prSet/>
      <dgm:spPr/>
      <dgm:t>
        <a:bodyPr/>
        <a:lstStyle/>
        <a:p>
          <a:endParaRPr lang="es-SV"/>
        </a:p>
      </dgm:t>
    </dgm:pt>
    <dgm:pt modelId="{8C6727F0-D50E-4FAA-8016-85C8E2350955}" type="sibTrans" cxnId="{56DE5E3D-14C3-478E-9F43-7B6A47A29DA8}">
      <dgm:prSet/>
      <dgm:spPr/>
      <dgm:t>
        <a:bodyPr/>
        <a:lstStyle/>
        <a:p>
          <a:endParaRPr lang="es-SV"/>
        </a:p>
      </dgm:t>
    </dgm:pt>
    <dgm:pt modelId="{57A5D31D-1985-4CB9-B221-1F96E3F6F038}">
      <dgm:prSet/>
      <dgm:spPr/>
      <dgm:t>
        <a:bodyPr/>
        <a:lstStyle/>
        <a:p>
          <a:pPr rtl="0"/>
          <a:r>
            <a:rPr lang="es-SV" dirty="0" smtClean="0"/>
            <a:t>2012:  Reforma al RLGE:  Fomentar la participación de las Energías Renovables no Convencionales. </a:t>
          </a:r>
          <a:endParaRPr lang="es-SV" dirty="0"/>
        </a:p>
      </dgm:t>
    </dgm:pt>
    <dgm:pt modelId="{2837B7C3-8C39-4AA1-BFAF-A9B3955B8C18}" type="parTrans" cxnId="{8434A5C7-2A75-414D-B570-963975C3B9D2}">
      <dgm:prSet/>
      <dgm:spPr/>
      <dgm:t>
        <a:bodyPr/>
        <a:lstStyle/>
        <a:p>
          <a:endParaRPr lang="es-SV"/>
        </a:p>
      </dgm:t>
    </dgm:pt>
    <dgm:pt modelId="{3DB30000-999A-45A9-8FEB-B583A9A12866}" type="sibTrans" cxnId="{8434A5C7-2A75-414D-B570-963975C3B9D2}">
      <dgm:prSet/>
      <dgm:spPr/>
      <dgm:t>
        <a:bodyPr/>
        <a:lstStyle/>
        <a:p>
          <a:endParaRPr lang="es-SV"/>
        </a:p>
      </dgm:t>
    </dgm:pt>
    <dgm:pt modelId="{9D4E0367-A943-498A-9D72-73ADA48FF7B6}">
      <dgm:prSet/>
      <dgm:spPr/>
      <dgm:t>
        <a:bodyPr/>
        <a:lstStyle/>
        <a:p>
          <a:pPr rtl="0"/>
          <a:r>
            <a:rPr lang="es-SV" dirty="0" smtClean="0"/>
            <a:t>Creación del Concejo Nacional de Energía: a cargo de la Política Energética</a:t>
          </a:r>
          <a:endParaRPr lang="es-SV" dirty="0"/>
        </a:p>
      </dgm:t>
    </dgm:pt>
    <dgm:pt modelId="{A2994C82-E6F3-47E6-AC85-9C2D9DB46C6F}" type="parTrans" cxnId="{5D7CF198-550C-4282-B31A-61F52C59BDD7}">
      <dgm:prSet/>
      <dgm:spPr/>
      <dgm:t>
        <a:bodyPr/>
        <a:lstStyle/>
        <a:p>
          <a:endParaRPr lang="es-SV"/>
        </a:p>
      </dgm:t>
    </dgm:pt>
    <dgm:pt modelId="{1D871634-F9AE-49D4-80D7-9E61A132152C}" type="sibTrans" cxnId="{5D7CF198-550C-4282-B31A-61F52C59BDD7}">
      <dgm:prSet/>
      <dgm:spPr/>
      <dgm:t>
        <a:bodyPr/>
        <a:lstStyle/>
        <a:p>
          <a:endParaRPr lang="es-SV"/>
        </a:p>
      </dgm:t>
    </dgm:pt>
    <dgm:pt modelId="{6A279335-F54E-49BB-A846-64DA30DAEBEF}">
      <dgm:prSet/>
      <dgm:spPr/>
      <dgm:t>
        <a:bodyPr/>
        <a:lstStyle/>
        <a:p>
          <a:pPr rtl="0"/>
          <a:r>
            <a:rPr lang="es-SV" dirty="0" smtClean="0"/>
            <a:t>Ley de Incentivos Fiscales para el fomento de las energías renovables en la generación de electricidad.</a:t>
          </a:r>
          <a:endParaRPr lang="es-SV" dirty="0"/>
        </a:p>
      </dgm:t>
    </dgm:pt>
    <dgm:pt modelId="{BA12FA82-DD49-4256-8967-18AAC7A7E880}" type="parTrans" cxnId="{BE340D1B-B77A-483E-BD61-0988961AD4F0}">
      <dgm:prSet/>
      <dgm:spPr/>
      <dgm:t>
        <a:bodyPr/>
        <a:lstStyle/>
        <a:p>
          <a:endParaRPr lang="es-SV"/>
        </a:p>
      </dgm:t>
    </dgm:pt>
    <dgm:pt modelId="{A2E523C9-5682-48B6-A325-DD167CACBC8C}" type="sibTrans" cxnId="{BE340D1B-B77A-483E-BD61-0988961AD4F0}">
      <dgm:prSet/>
      <dgm:spPr/>
      <dgm:t>
        <a:bodyPr/>
        <a:lstStyle/>
        <a:p>
          <a:endParaRPr lang="es-SV"/>
        </a:p>
      </dgm:t>
    </dgm:pt>
    <dgm:pt modelId="{F58FF565-6494-4378-8775-3407CF5C04D8}">
      <dgm:prSet custT="1"/>
      <dgm:spPr/>
      <dgm:t>
        <a:bodyPr/>
        <a:lstStyle/>
        <a:p>
          <a:pPr rtl="0"/>
          <a:endParaRPr lang="es-SV" sz="1200" dirty="0" smtClean="0"/>
        </a:p>
        <a:p>
          <a:pPr rtl="0"/>
          <a:r>
            <a:rPr lang="es-SV" sz="1200" dirty="0" smtClean="0"/>
            <a:t>1996</a:t>
          </a:r>
        </a:p>
        <a:p>
          <a:pPr rtl="0"/>
          <a:r>
            <a:rPr lang="es-MX" sz="1200" dirty="0" smtClean="0"/>
            <a:t>1999</a:t>
          </a:r>
          <a:endParaRPr lang="es-SV" sz="900" dirty="0"/>
        </a:p>
      </dgm:t>
    </dgm:pt>
    <dgm:pt modelId="{BE0138A9-7FBE-446B-B8D2-BD76AB3E6FC8}" type="parTrans" cxnId="{C6003F4F-142C-489B-88EE-E309D9F3CB07}">
      <dgm:prSet/>
      <dgm:spPr/>
      <dgm:t>
        <a:bodyPr/>
        <a:lstStyle/>
        <a:p>
          <a:endParaRPr lang="es-SV"/>
        </a:p>
      </dgm:t>
    </dgm:pt>
    <dgm:pt modelId="{7E5A35D7-CD44-40D7-BBE3-3E4D03F697E9}" type="sibTrans" cxnId="{C6003F4F-142C-489B-88EE-E309D9F3CB07}">
      <dgm:prSet/>
      <dgm:spPr/>
      <dgm:t>
        <a:bodyPr/>
        <a:lstStyle/>
        <a:p>
          <a:endParaRPr lang="es-SV"/>
        </a:p>
      </dgm:t>
    </dgm:pt>
    <dgm:pt modelId="{BC454F2C-1D24-4A11-9B77-FD76BCC3BE3C}">
      <dgm:prSet/>
      <dgm:spPr/>
      <dgm:t>
        <a:bodyPr/>
        <a:lstStyle/>
        <a:p>
          <a:pPr rtl="0"/>
          <a:r>
            <a:rPr lang="es-SV" dirty="0" smtClean="0"/>
            <a:t>2006: Ley de Creación de la SIGET y Ley General de Electricidad (LGE).</a:t>
          </a:r>
          <a:endParaRPr lang="es-SV" dirty="0"/>
        </a:p>
      </dgm:t>
    </dgm:pt>
    <dgm:pt modelId="{B4C47331-2B1E-4C99-BBE1-42213E951ED6}" type="parTrans" cxnId="{3474C8DD-908C-49EC-9EA7-53FAFA763C86}">
      <dgm:prSet/>
      <dgm:spPr/>
      <dgm:t>
        <a:bodyPr/>
        <a:lstStyle/>
        <a:p>
          <a:endParaRPr lang="es-SV"/>
        </a:p>
      </dgm:t>
    </dgm:pt>
    <dgm:pt modelId="{08D7FED3-7F82-438E-9CFD-E380040D520B}" type="sibTrans" cxnId="{3474C8DD-908C-49EC-9EA7-53FAFA763C86}">
      <dgm:prSet/>
      <dgm:spPr/>
      <dgm:t>
        <a:bodyPr/>
        <a:lstStyle/>
        <a:p>
          <a:endParaRPr lang="es-SV"/>
        </a:p>
      </dgm:t>
    </dgm:pt>
    <dgm:pt modelId="{5BC551CF-EB9F-4739-A856-703424AE404B}">
      <dgm:prSet/>
      <dgm:spPr/>
      <dgm:t>
        <a:bodyPr/>
        <a:lstStyle/>
        <a:p>
          <a:pPr rtl="0"/>
          <a:r>
            <a:rPr lang="es-SV" dirty="0" smtClean="0"/>
            <a:t>2013: Ley Reguladora para el Otorgamiento de Concesiones de Proyectos de Generación Eléctrica en Pequeña Escala.	</a:t>
          </a:r>
          <a:endParaRPr lang="es-SV" dirty="0"/>
        </a:p>
      </dgm:t>
    </dgm:pt>
    <dgm:pt modelId="{7A3C9A2C-C344-4DC6-A755-7EDFF4F5C0B8}" type="parTrans" cxnId="{AE75D727-D906-420D-BB37-32ED54319D3F}">
      <dgm:prSet/>
      <dgm:spPr/>
      <dgm:t>
        <a:bodyPr/>
        <a:lstStyle/>
        <a:p>
          <a:endParaRPr lang="es-SV"/>
        </a:p>
      </dgm:t>
    </dgm:pt>
    <dgm:pt modelId="{6A20E50C-EACB-4D57-A586-C9DF46B66A1D}" type="sibTrans" cxnId="{AE75D727-D906-420D-BB37-32ED54319D3F}">
      <dgm:prSet/>
      <dgm:spPr/>
      <dgm:t>
        <a:bodyPr/>
        <a:lstStyle/>
        <a:p>
          <a:endParaRPr lang="es-SV"/>
        </a:p>
      </dgm:t>
    </dgm:pt>
    <dgm:pt modelId="{408E1A61-F828-4E73-AD19-ECAD984B83C9}">
      <dgm:prSet/>
      <dgm:spPr/>
      <dgm:t>
        <a:bodyPr/>
        <a:lstStyle/>
        <a:p>
          <a:pPr rtl="0"/>
          <a:r>
            <a:rPr lang="es-MX" dirty="0" smtClean="0"/>
            <a:t>Privatización de las distribuidoras de energía eléctrica y generación térmica.</a:t>
          </a:r>
          <a:endParaRPr lang="es-SV" dirty="0"/>
        </a:p>
      </dgm:t>
    </dgm:pt>
    <dgm:pt modelId="{1127BC35-0A9C-479F-ADFC-C4590FE2EA3C}" type="parTrans" cxnId="{9B20B45D-C7E2-4828-8AB9-8DFD1EDAF0BC}">
      <dgm:prSet/>
      <dgm:spPr/>
      <dgm:t>
        <a:bodyPr/>
        <a:lstStyle/>
        <a:p>
          <a:endParaRPr lang="es-SV"/>
        </a:p>
      </dgm:t>
    </dgm:pt>
    <dgm:pt modelId="{97C0ECCF-70DC-41C8-87DD-261A0F053F18}" type="sibTrans" cxnId="{9B20B45D-C7E2-4828-8AB9-8DFD1EDAF0BC}">
      <dgm:prSet/>
      <dgm:spPr/>
      <dgm:t>
        <a:bodyPr/>
        <a:lstStyle/>
        <a:p>
          <a:endParaRPr lang="es-SV"/>
        </a:p>
      </dgm:t>
    </dgm:pt>
    <dgm:pt modelId="{D64AC474-C99B-4E45-8A83-3E2E1AEB92C0}">
      <dgm:prSet/>
      <dgm:spPr/>
      <dgm:t>
        <a:bodyPr/>
        <a:lstStyle/>
        <a:p>
          <a:pPr rtl="0"/>
          <a:r>
            <a:rPr lang="es-MX" dirty="0" smtClean="0"/>
            <a:t>Reestructuración del sector eléctrico</a:t>
          </a:r>
          <a:endParaRPr lang="es-SV" dirty="0"/>
        </a:p>
      </dgm:t>
    </dgm:pt>
    <dgm:pt modelId="{71BBFCB9-FECA-4EEA-9DA4-1672EF20D505}" type="parTrans" cxnId="{7EDE4672-6DB7-436A-85D0-2B83D542991B}">
      <dgm:prSet/>
      <dgm:spPr/>
      <dgm:t>
        <a:bodyPr/>
        <a:lstStyle/>
        <a:p>
          <a:endParaRPr lang="es-SV"/>
        </a:p>
      </dgm:t>
    </dgm:pt>
    <dgm:pt modelId="{A6FE4C14-2019-4319-9D95-048824AE4686}" type="sibTrans" cxnId="{7EDE4672-6DB7-436A-85D0-2B83D542991B}">
      <dgm:prSet/>
      <dgm:spPr/>
      <dgm:t>
        <a:bodyPr/>
        <a:lstStyle/>
        <a:p>
          <a:endParaRPr lang="es-SV"/>
        </a:p>
      </dgm:t>
    </dgm:pt>
    <dgm:pt modelId="{5B64939A-7252-474A-8A9E-701168BFB729}">
      <dgm:prSet/>
      <dgm:spPr/>
      <dgm:t>
        <a:bodyPr/>
        <a:lstStyle/>
        <a:p>
          <a:pPr rtl="0"/>
          <a:r>
            <a:rPr lang="es-MX" dirty="0" smtClean="0"/>
            <a:t>2011:  Entra en vigencia el Reglamento de Operación del Sistema de Transmisión y del Mercado Mayorista Basado en Costos de  Producción y los contratos adjudicados mediante procesos de libre concurrencia.</a:t>
          </a:r>
          <a:endParaRPr lang="es-SV" dirty="0"/>
        </a:p>
      </dgm:t>
    </dgm:pt>
    <dgm:pt modelId="{3A0DC23B-3EE1-4529-9019-7D65FCE90457}" type="parTrans" cxnId="{FD4A4AEB-7DC3-49BB-9767-BE1F1A82736A}">
      <dgm:prSet/>
      <dgm:spPr/>
      <dgm:t>
        <a:bodyPr/>
        <a:lstStyle/>
        <a:p>
          <a:endParaRPr lang="es-SV"/>
        </a:p>
      </dgm:t>
    </dgm:pt>
    <dgm:pt modelId="{AB086714-E7F1-481B-B40F-57149F001FEE}" type="sibTrans" cxnId="{FD4A4AEB-7DC3-49BB-9767-BE1F1A82736A}">
      <dgm:prSet/>
      <dgm:spPr/>
      <dgm:t>
        <a:bodyPr/>
        <a:lstStyle/>
        <a:p>
          <a:endParaRPr lang="es-SV"/>
        </a:p>
      </dgm:t>
    </dgm:pt>
    <dgm:pt modelId="{2BBFC3F5-5F67-41AC-A8BF-9FB4713D4614}" type="pres">
      <dgm:prSet presAssocID="{4CBE2AF4-CF32-4B6F-B331-0760A3FB82C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2225597A-C334-4DF3-A932-E739410F129B}" type="pres">
      <dgm:prSet presAssocID="{F58FF565-6494-4378-8775-3407CF5C04D8}" presName="composite" presStyleCnt="0"/>
      <dgm:spPr/>
    </dgm:pt>
    <dgm:pt modelId="{00E9D06D-C91C-493C-AA8F-BF6766ECBF92}" type="pres">
      <dgm:prSet presAssocID="{F58FF565-6494-4378-8775-3407CF5C04D8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33753B87-43B8-4A03-B7FB-88E298CC0581}" type="pres">
      <dgm:prSet presAssocID="{F58FF565-6494-4378-8775-3407CF5C04D8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B91DF074-F40F-418D-ABEA-7751D34D728F}" type="pres">
      <dgm:prSet presAssocID="{7E5A35D7-CD44-40D7-BBE3-3E4D03F697E9}" presName="sp" presStyleCnt="0"/>
      <dgm:spPr/>
    </dgm:pt>
    <dgm:pt modelId="{FFC253CE-995B-4B37-B645-640AE4F6F57E}" type="pres">
      <dgm:prSet presAssocID="{729D3392-8F32-403B-AC43-F8B66AFF8AB1}" presName="composite" presStyleCnt="0"/>
      <dgm:spPr/>
    </dgm:pt>
    <dgm:pt modelId="{D1F4E29D-5D46-4C09-A924-687B4E481202}" type="pres">
      <dgm:prSet presAssocID="{729D3392-8F32-403B-AC43-F8B66AFF8AB1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01D1AEF-25EC-415C-A1F6-422FCF38B6DC}" type="pres">
      <dgm:prSet presAssocID="{729D3392-8F32-403B-AC43-F8B66AFF8AB1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16748DA6-4369-4B59-84BA-73C5A46DD736}" type="pres">
      <dgm:prSet presAssocID="{B72AD2C7-A88A-4952-B439-09731C52CEB1}" presName="sp" presStyleCnt="0"/>
      <dgm:spPr/>
    </dgm:pt>
    <dgm:pt modelId="{B3C62B59-C298-438D-B6D4-A0750F6CD8FF}" type="pres">
      <dgm:prSet presAssocID="{E8C623A4-8D0A-4544-8631-FDDC69DC4BBB}" presName="composite" presStyleCnt="0"/>
      <dgm:spPr/>
    </dgm:pt>
    <dgm:pt modelId="{0560D3C2-57FB-4292-897C-4BE0E8F44ABB}" type="pres">
      <dgm:prSet presAssocID="{E8C623A4-8D0A-4544-8631-FDDC69DC4BB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1E5B3A3-77C4-4E82-9DB0-85C891464603}" type="pres">
      <dgm:prSet presAssocID="{E8C623A4-8D0A-4544-8631-FDDC69DC4BBB}" presName="descendantText" presStyleLbl="alignAcc1" presStyleIdx="2" presStyleCnt="5" custScaleY="12147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9CA832B-D476-4BFA-BD92-382976A4656C}" type="pres">
      <dgm:prSet presAssocID="{2D9C5D60-5E4A-48F2-811F-09D380BA89D3}" presName="sp" presStyleCnt="0"/>
      <dgm:spPr/>
    </dgm:pt>
    <dgm:pt modelId="{DEB2D4E3-8B36-48ED-9E56-80876A8D6FC3}" type="pres">
      <dgm:prSet presAssocID="{1EDD3AF1-B570-4C14-9D4B-32B1247BF015}" presName="composite" presStyleCnt="0"/>
      <dgm:spPr/>
    </dgm:pt>
    <dgm:pt modelId="{52CA1347-5714-4300-A583-5A27C466B1F5}" type="pres">
      <dgm:prSet presAssocID="{1EDD3AF1-B570-4C14-9D4B-32B1247BF015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B3200BD-F45E-4807-8A26-E3B56E74DB8A}" type="pres">
      <dgm:prSet presAssocID="{1EDD3AF1-B570-4C14-9D4B-32B1247BF015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C23AEE0-E631-4F71-94AC-BCA5E183DF86}" type="pres">
      <dgm:prSet presAssocID="{3629995A-F48B-406A-9601-9EB3DAE1B9E4}" presName="sp" presStyleCnt="0"/>
      <dgm:spPr/>
    </dgm:pt>
    <dgm:pt modelId="{34C81941-B77F-43D1-B981-7DDB30EAB47B}" type="pres">
      <dgm:prSet presAssocID="{74B11ED2-9DD3-4C78-A81A-3F4F6BD20EBA}" presName="composite" presStyleCnt="0"/>
      <dgm:spPr/>
    </dgm:pt>
    <dgm:pt modelId="{BC7D0F8C-8A43-4514-8E11-89B425227DB1}" type="pres">
      <dgm:prSet presAssocID="{74B11ED2-9DD3-4C78-A81A-3F4F6BD20EBA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51907D3C-2725-439A-B078-4FEEC78C3BA8}" type="pres">
      <dgm:prSet presAssocID="{74B11ED2-9DD3-4C78-A81A-3F4F6BD20EBA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56DE5E3D-14C3-478E-9F43-7B6A47A29DA8}" srcId="{4CBE2AF4-CF32-4B6F-B331-0760A3FB82C4}" destId="{74B11ED2-9DD3-4C78-A81A-3F4F6BD20EBA}" srcOrd="4" destOrd="0" parTransId="{2DD95713-9DAA-4423-B667-00E5B52D6E69}" sibTransId="{8C6727F0-D50E-4FAA-8016-85C8E2350955}"/>
    <dgm:cxn modelId="{66FCA48F-020D-4132-BAE1-3980D7939B83}" type="presOf" srcId="{9D4E0367-A943-498A-9D72-73ADA48FF7B6}" destId="{D1E5B3A3-77C4-4E82-9DB0-85C891464603}" srcOrd="0" destOrd="1" presId="urn:microsoft.com/office/officeart/2005/8/layout/chevron2"/>
    <dgm:cxn modelId="{436F07C9-E2DE-4AC0-9618-A8598A8795ED}" type="presOf" srcId="{1EDD3AF1-B570-4C14-9D4B-32B1247BF015}" destId="{52CA1347-5714-4300-A583-5A27C466B1F5}" srcOrd="0" destOrd="0" presId="urn:microsoft.com/office/officeart/2005/8/layout/chevron2"/>
    <dgm:cxn modelId="{C4D8C772-5867-4463-9304-B20411B67FD4}" type="presOf" srcId="{D64AC474-C99B-4E45-8A83-3E2E1AEB92C0}" destId="{33753B87-43B8-4A03-B7FB-88E298CC0581}" srcOrd="0" destOrd="2" presId="urn:microsoft.com/office/officeart/2005/8/layout/chevron2"/>
    <dgm:cxn modelId="{5D7CF198-550C-4282-B31A-61F52C59BDD7}" srcId="{E8C623A4-8D0A-4544-8631-FDDC69DC4BBB}" destId="{9D4E0367-A943-498A-9D72-73ADA48FF7B6}" srcOrd="1" destOrd="0" parTransId="{A2994C82-E6F3-47E6-AC85-9C2D9DB46C6F}" sibTransId="{1D871634-F9AE-49D4-80D7-9E61A132152C}"/>
    <dgm:cxn modelId="{BE340D1B-B77A-483E-BD61-0988961AD4F0}" srcId="{E8C623A4-8D0A-4544-8631-FDDC69DC4BBB}" destId="{6A279335-F54E-49BB-A846-64DA30DAEBEF}" srcOrd="2" destOrd="0" parTransId="{BA12FA82-DD49-4256-8967-18AAC7A7E880}" sibTransId="{A2E523C9-5682-48B6-A325-DD167CACBC8C}"/>
    <dgm:cxn modelId="{E80723F7-D4C9-440E-924E-09B2668B64FE}" srcId="{4CBE2AF4-CF32-4B6F-B331-0760A3FB82C4}" destId="{729D3392-8F32-403B-AC43-F8B66AFF8AB1}" srcOrd="1" destOrd="0" parTransId="{932AA4F0-16A4-49DD-8353-237AED8BE67A}" sibTransId="{B72AD2C7-A88A-4952-B439-09731C52CEB1}"/>
    <dgm:cxn modelId="{8434A5C7-2A75-414D-B570-963975C3B9D2}" srcId="{74B11ED2-9DD3-4C78-A81A-3F4F6BD20EBA}" destId="{57A5D31D-1985-4CB9-B221-1F96E3F6F038}" srcOrd="0" destOrd="0" parTransId="{2837B7C3-8C39-4AA1-BFAF-A9B3955B8C18}" sibTransId="{3DB30000-999A-45A9-8FEB-B583A9A12866}"/>
    <dgm:cxn modelId="{C6003F4F-142C-489B-88EE-E309D9F3CB07}" srcId="{4CBE2AF4-CF32-4B6F-B331-0760A3FB82C4}" destId="{F58FF565-6494-4378-8775-3407CF5C04D8}" srcOrd="0" destOrd="0" parTransId="{BE0138A9-7FBE-446B-B8D2-BD76AB3E6FC8}" sibTransId="{7E5A35D7-CD44-40D7-BBE3-3E4D03F697E9}"/>
    <dgm:cxn modelId="{14A1D387-9914-492D-8A4B-178C60B89D58}" type="presOf" srcId="{4CBE2AF4-CF32-4B6F-B331-0760A3FB82C4}" destId="{2BBFC3F5-5F67-41AC-A8BF-9FB4713D4614}" srcOrd="0" destOrd="0" presId="urn:microsoft.com/office/officeart/2005/8/layout/chevron2"/>
    <dgm:cxn modelId="{37ED90BC-9BEE-4697-9E18-741F6639B843}" srcId="{729D3392-8F32-403B-AC43-F8B66AFF8AB1}" destId="{B2B36103-FFC5-484E-9097-DAAA307D443E}" srcOrd="0" destOrd="0" parTransId="{507FAE60-4BE7-4637-AC6B-04B77254D9E4}" sibTransId="{C96AA6F6-4E84-40B2-960B-F390C95DA502}"/>
    <dgm:cxn modelId="{33E62A25-4A71-4D30-A3F2-E986CAE54EB0}" type="presOf" srcId="{5BC551CF-EB9F-4739-A856-703424AE404B}" destId="{51907D3C-2725-439A-B078-4FEEC78C3BA8}" srcOrd="0" destOrd="1" presId="urn:microsoft.com/office/officeart/2005/8/layout/chevron2"/>
    <dgm:cxn modelId="{6606AEFF-437A-4738-864D-4BFA8C6994B1}" type="presOf" srcId="{408E1A61-F828-4E73-AD19-ECAD984B83C9}" destId="{33753B87-43B8-4A03-B7FB-88E298CC0581}" srcOrd="0" destOrd="1" presId="urn:microsoft.com/office/officeart/2005/8/layout/chevron2"/>
    <dgm:cxn modelId="{9B20B45D-C7E2-4828-8AB9-8DFD1EDAF0BC}" srcId="{F58FF565-6494-4378-8775-3407CF5C04D8}" destId="{408E1A61-F828-4E73-AD19-ECAD984B83C9}" srcOrd="1" destOrd="0" parTransId="{1127BC35-0A9C-479F-ADFC-C4590FE2EA3C}" sibTransId="{97C0ECCF-70DC-41C8-87DD-261A0F053F18}"/>
    <dgm:cxn modelId="{7EDE4672-6DB7-436A-85D0-2B83D542991B}" srcId="{F58FF565-6494-4378-8775-3407CF5C04D8}" destId="{D64AC474-C99B-4E45-8A83-3E2E1AEB92C0}" srcOrd="2" destOrd="0" parTransId="{71BBFCB9-FECA-4EEA-9DA4-1672EF20D505}" sibTransId="{A6FE4C14-2019-4319-9D95-048824AE4686}"/>
    <dgm:cxn modelId="{553AE8C0-7966-4D00-8EB4-51606F2B508B}" type="presOf" srcId="{B2B36103-FFC5-484E-9097-DAAA307D443E}" destId="{001D1AEF-25EC-415C-A1F6-422FCF38B6DC}" srcOrd="0" destOrd="0" presId="urn:microsoft.com/office/officeart/2005/8/layout/chevron2"/>
    <dgm:cxn modelId="{E92FD4A9-BEF0-4C16-969A-EEB788D4BF7D}" srcId="{1EDD3AF1-B570-4C14-9D4B-32B1247BF015}" destId="{34ABB80E-2079-406B-96B9-BF36FD8088E8}" srcOrd="0" destOrd="0" parTransId="{26BE3D29-CF4B-4975-9F42-772BB4A2CE30}" sibTransId="{AB4547CA-45C1-4A74-8C26-055F678F7C9E}"/>
    <dgm:cxn modelId="{25C09F3F-C428-466C-A554-B6E99963A1A4}" type="presOf" srcId="{E8C623A4-8D0A-4544-8631-FDDC69DC4BBB}" destId="{0560D3C2-57FB-4292-897C-4BE0E8F44ABB}" srcOrd="0" destOrd="0" presId="urn:microsoft.com/office/officeart/2005/8/layout/chevron2"/>
    <dgm:cxn modelId="{E90DCB1B-5BB6-40E7-BC32-716B6CC9AAA4}" srcId="{4CBE2AF4-CF32-4B6F-B331-0760A3FB82C4}" destId="{1EDD3AF1-B570-4C14-9D4B-32B1247BF015}" srcOrd="3" destOrd="0" parTransId="{CF98823E-8D02-40E6-AE82-BC264A076328}" sibTransId="{3629995A-F48B-406A-9601-9EB3DAE1B9E4}"/>
    <dgm:cxn modelId="{CEB49E20-2F71-4E9B-8BFD-60C3A5166ED5}" type="presOf" srcId="{729D3392-8F32-403B-AC43-F8B66AFF8AB1}" destId="{D1F4E29D-5D46-4C09-A924-687B4E481202}" srcOrd="0" destOrd="0" presId="urn:microsoft.com/office/officeart/2005/8/layout/chevron2"/>
    <dgm:cxn modelId="{96D0E570-116E-45AD-BE50-BF2427F534F9}" type="presOf" srcId="{34ABB80E-2079-406B-96B9-BF36FD8088E8}" destId="{2B3200BD-F45E-4807-8A26-E3B56E74DB8A}" srcOrd="0" destOrd="0" presId="urn:microsoft.com/office/officeart/2005/8/layout/chevron2"/>
    <dgm:cxn modelId="{87111B81-60C2-470C-BF78-2A1312BADAEB}" type="presOf" srcId="{FF21A96F-7BBB-490A-B35B-86ADAD89EC22}" destId="{D1E5B3A3-77C4-4E82-9DB0-85C891464603}" srcOrd="0" destOrd="0" presId="urn:microsoft.com/office/officeart/2005/8/layout/chevron2"/>
    <dgm:cxn modelId="{EE2727E8-C9B2-40E9-8097-7A8C2B293EDF}" srcId="{E8C623A4-8D0A-4544-8631-FDDC69DC4BBB}" destId="{FF21A96F-7BBB-490A-B35B-86ADAD89EC22}" srcOrd="0" destOrd="0" parTransId="{05439324-8B73-45B0-A1F7-0EB654C228FC}" sibTransId="{F5750F75-994E-4013-8DA5-B27707251CC2}"/>
    <dgm:cxn modelId="{E9007271-E7E3-436E-AB92-2A5DB5D76280}" type="presOf" srcId="{BC454F2C-1D24-4A11-9B77-FD76BCC3BE3C}" destId="{33753B87-43B8-4A03-B7FB-88E298CC0581}" srcOrd="0" destOrd="0" presId="urn:microsoft.com/office/officeart/2005/8/layout/chevron2"/>
    <dgm:cxn modelId="{0FFD1047-3382-42FA-BBE0-F72BC466F6CD}" type="presOf" srcId="{6A279335-F54E-49BB-A846-64DA30DAEBEF}" destId="{D1E5B3A3-77C4-4E82-9DB0-85C891464603}" srcOrd="0" destOrd="2" presId="urn:microsoft.com/office/officeart/2005/8/layout/chevron2"/>
    <dgm:cxn modelId="{B45FD107-D46A-4781-83B4-90414574935E}" type="presOf" srcId="{F58FF565-6494-4378-8775-3407CF5C04D8}" destId="{00E9D06D-C91C-493C-AA8F-BF6766ECBF92}" srcOrd="0" destOrd="0" presId="urn:microsoft.com/office/officeart/2005/8/layout/chevron2"/>
    <dgm:cxn modelId="{3474C8DD-908C-49EC-9EA7-53FAFA763C86}" srcId="{F58FF565-6494-4378-8775-3407CF5C04D8}" destId="{BC454F2C-1D24-4A11-9B77-FD76BCC3BE3C}" srcOrd="0" destOrd="0" parTransId="{B4C47331-2B1E-4C99-BBE1-42213E951ED6}" sibTransId="{08D7FED3-7F82-438E-9CFD-E380040D520B}"/>
    <dgm:cxn modelId="{FD4A4AEB-7DC3-49BB-9767-BE1F1A82736A}" srcId="{1EDD3AF1-B570-4C14-9D4B-32B1247BF015}" destId="{5B64939A-7252-474A-8A9E-701168BFB729}" srcOrd="1" destOrd="0" parTransId="{3A0DC23B-3EE1-4529-9019-7D65FCE90457}" sibTransId="{AB086714-E7F1-481B-B40F-57149F001FEE}"/>
    <dgm:cxn modelId="{BF520DFA-3097-406F-98C0-6E5801A11FE4}" type="presOf" srcId="{5B64939A-7252-474A-8A9E-701168BFB729}" destId="{2B3200BD-F45E-4807-8A26-E3B56E74DB8A}" srcOrd="0" destOrd="1" presId="urn:microsoft.com/office/officeart/2005/8/layout/chevron2"/>
    <dgm:cxn modelId="{6FD54A71-3492-43A0-86E0-D5AA62742BCA}" type="presOf" srcId="{74B11ED2-9DD3-4C78-A81A-3F4F6BD20EBA}" destId="{BC7D0F8C-8A43-4514-8E11-89B425227DB1}" srcOrd="0" destOrd="0" presId="urn:microsoft.com/office/officeart/2005/8/layout/chevron2"/>
    <dgm:cxn modelId="{6F0C5921-1632-44FA-968D-826C74352A24}" srcId="{4CBE2AF4-CF32-4B6F-B331-0760A3FB82C4}" destId="{E8C623A4-8D0A-4544-8631-FDDC69DC4BBB}" srcOrd="2" destOrd="0" parTransId="{56A742D7-7E47-4A49-9C43-1EE00D5E8B0B}" sibTransId="{2D9C5D60-5E4A-48F2-811F-09D380BA89D3}"/>
    <dgm:cxn modelId="{DDAE60D9-EC91-4232-862C-E38FB737C227}" type="presOf" srcId="{57A5D31D-1985-4CB9-B221-1F96E3F6F038}" destId="{51907D3C-2725-439A-B078-4FEEC78C3BA8}" srcOrd="0" destOrd="0" presId="urn:microsoft.com/office/officeart/2005/8/layout/chevron2"/>
    <dgm:cxn modelId="{AE75D727-D906-420D-BB37-32ED54319D3F}" srcId="{74B11ED2-9DD3-4C78-A81A-3F4F6BD20EBA}" destId="{5BC551CF-EB9F-4739-A856-703424AE404B}" srcOrd="1" destOrd="0" parTransId="{7A3C9A2C-C344-4DC6-A755-7EDFF4F5C0B8}" sibTransId="{6A20E50C-EACB-4D57-A586-C9DF46B66A1D}"/>
    <dgm:cxn modelId="{336ED1CB-FD71-47C4-9530-97CABBE8A562}" type="presParOf" srcId="{2BBFC3F5-5F67-41AC-A8BF-9FB4713D4614}" destId="{2225597A-C334-4DF3-A932-E739410F129B}" srcOrd="0" destOrd="0" presId="urn:microsoft.com/office/officeart/2005/8/layout/chevron2"/>
    <dgm:cxn modelId="{AF3660CB-D893-4E74-9D43-BD3650E4745E}" type="presParOf" srcId="{2225597A-C334-4DF3-A932-E739410F129B}" destId="{00E9D06D-C91C-493C-AA8F-BF6766ECBF92}" srcOrd="0" destOrd="0" presId="urn:microsoft.com/office/officeart/2005/8/layout/chevron2"/>
    <dgm:cxn modelId="{C19E445B-F90E-495F-8E72-6A247EBED34E}" type="presParOf" srcId="{2225597A-C334-4DF3-A932-E739410F129B}" destId="{33753B87-43B8-4A03-B7FB-88E298CC0581}" srcOrd="1" destOrd="0" presId="urn:microsoft.com/office/officeart/2005/8/layout/chevron2"/>
    <dgm:cxn modelId="{F88876F1-C9C5-4A4B-9B9C-401AE8428982}" type="presParOf" srcId="{2BBFC3F5-5F67-41AC-A8BF-9FB4713D4614}" destId="{B91DF074-F40F-418D-ABEA-7751D34D728F}" srcOrd="1" destOrd="0" presId="urn:microsoft.com/office/officeart/2005/8/layout/chevron2"/>
    <dgm:cxn modelId="{B4A833CA-4B6B-4EBE-B9E1-A88DE8A263E9}" type="presParOf" srcId="{2BBFC3F5-5F67-41AC-A8BF-9FB4713D4614}" destId="{FFC253CE-995B-4B37-B645-640AE4F6F57E}" srcOrd="2" destOrd="0" presId="urn:microsoft.com/office/officeart/2005/8/layout/chevron2"/>
    <dgm:cxn modelId="{F1975124-D761-45E5-B520-FE5691E8BB26}" type="presParOf" srcId="{FFC253CE-995B-4B37-B645-640AE4F6F57E}" destId="{D1F4E29D-5D46-4C09-A924-687B4E481202}" srcOrd="0" destOrd="0" presId="urn:microsoft.com/office/officeart/2005/8/layout/chevron2"/>
    <dgm:cxn modelId="{D820CBD0-5B6C-4ED2-A2D6-2D239FA49810}" type="presParOf" srcId="{FFC253CE-995B-4B37-B645-640AE4F6F57E}" destId="{001D1AEF-25EC-415C-A1F6-422FCF38B6DC}" srcOrd="1" destOrd="0" presId="urn:microsoft.com/office/officeart/2005/8/layout/chevron2"/>
    <dgm:cxn modelId="{EE71167A-61BC-4DF1-8DB8-903A1EE0B2BB}" type="presParOf" srcId="{2BBFC3F5-5F67-41AC-A8BF-9FB4713D4614}" destId="{16748DA6-4369-4B59-84BA-73C5A46DD736}" srcOrd="3" destOrd="0" presId="urn:microsoft.com/office/officeart/2005/8/layout/chevron2"/>
    <dgm:cxn modelId="{9C1200BC-D6EF-41FD-A8B4-452E47096501}" type="presParOf" srcId="{2BBFC3F5-5F67-41AC-A8BF-9FB4713D4614}" destId="{B3C62B59-C298-438D-B6D4-A0750F6CD8FF}" srcOrd="4" destOrd="0" presId="urn:microsoft.com/office/officeart/2005/8/layout/chevron2"/>
    <dgm:cxn modelId="{3145D321-3D45-4A83-8F1D-F06943DE9689}" type="presParOf" srcId="{B3C62B59-C298-438D-B6D4-A0750F6CD8FF}" destId="{0560D3C2-57FB-4292-897C-4BE0E8F44ABB}" srcOrd="0" destOrd="0" presId="urn:microsoft.com/office/officeart/2005/8/layout/chevron2"/>
    <dgm:cxn modelId="{08AC5433-6A6C-4C7D-8E8C-B0A33CA8C572}" type="presParOf" srcId="{B3C62B59-C298-438D-B6D4-A0750F6CD8FF}" destId="{D1E5B3A3-77C4-4E82-9DB0-85C891464603}" srcOrd="1" destOrd="0" presId="urn:microsoft.com/office/officeart/2005/8/layout/chevron2"/>
    <dgm:cxn modelId="{6602AA8C-C346-48B0-A420-7DD08055F389}" type="presParOf" srcId="{2BBFC3F5-5F67-41AC-A8BF-9FB4713D4614}" destId="{E9CA832B-D476-4BFA-BD92-382976A4656C}" srcOrd="5" destOrd="0" presId="urn:microsoft.com/office/officeart/2005/8/layout/chevron2"/>
    <dgm:cxn modelId="{F51D0A75-8D6A-41B2-8E9E-95BEF6CDF0A9}" type="presParOf" srcId="{2BBFC3F5-5F67-41AC-A8BF-9FB4713D4614}" destId="{DEB2D4E3-8B36-48ED-9E56-80876A8D6FC3}" srcOrd="6" destOrd="0" presId="urn:microsoft.com/office/officeart/2005/8/layout/chevron2"/>
    <dgm:cxn modelId="{EFD1069E-5E05-4D1F-8C51-B6530613AEC2}" type="presParOf" srcId="{DEB2D4E3-8B36-48ED-9E56-80876A8D6FC3}" destId="{52CA1347-5714-4300-A583-5A27C466B1F5}" srcOrd="0" destOrd="0" presId="urn:microsoft.com/office/officeart/2005/8/layout/chevron2"/>
    <dgm:cxn modelId="{FFFF4827-52CF-4D9F-9C9A-C2F03D94ECA2}" type="presParOf" srcId="{DEB2D4E3-8B36-48ED-9E56-80876A8D6FC3}" destId="{2B3200BD-F45E-4807-8A26-E3B56E74DB8A}" srcOrd="1" destOrd="0" presId="urn:microsoft.com/office/officeart/2005/8/layout/chevron2"/>
    <dgm:cxn modelId="{7748576E-1D70-411C-A7F2-A5F2E06E64A2}" type="presParOf" srcId="{2BBFC3F5-5F67-41AC-A8BF-9FB4713D4614}" destId="{2C23AEE0-E631-4F71-94AC-BCA5E183DF86}" srcOrd="7" destOrd="0" presId="urn:microsoft.com/office/officeart/2005/8/layout/chevron2"/>
    <dgm:cxn modelId="{D22E909A-B1C4-4F2C-BEBB-6D3ACDD29422}" type="presParOf" srcId="{2BBFC3F5-5F67-41AC-A8BF-9FB4713D4614}" destId="{34C81941-B77F-43D1-B981-7DDB30EAB47B}" srcOrd="8" destOrd="0" presId="urn:microsoft.com/office/officeart/2005/8/layout/chevron2"/>
    <dgm:cxn modelId="{449B7E94-36E1-497D-9EFD-5C464A7B9B82}" type="presParOf" srcId="{34C81941-B77F-43D1-B981-7DDB30EAB47B}" destId="{BC7D0F8C-8A43-4514-8E11-89B425227DB1}" srcOrd="0" destOrd="0" presId="urn:microsoft.com/office/officeart/2005/8/layout/chevron2"/>
    <dgm:cxn modelId="{B3D3101F-3639-4229-BA39-307DF4BA78F6}" type="presParOf" srcId="{34C81941-B77F-43D1-B981-7DDB30EAB47B}" destId="{51907D3C-2725-439A-B078-4FEEC78C3BA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82FE9C-8051-4112-8D48-CF72079FB0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ADC20555-5CB3-4399-9CC8-AD693BFA08B3}">
      <dgm:prSet custT="1"/>
      <dgm:spPr/>
      <dgm:t>
        <a:bodyPr/>
        <a:lstStyle/>
        <a:p>
          <a:pPr rtl="0"/>
          <a:r>
            <a:rPr lang="es-SV" sz="1200" b="1" dirty="0" smtClean="0"/>
            <a:t>Ley de Creación de la Superintendencia General de Electricidad y Telecomunicaciones (SIGET).</a:t>
          </a:r>
          <a:endParaRPr lang="es-SV" sz="1200" dirty="0"/>
        </a:p>
      </dgm:t>
    </dgm:pt>
    <dgm:pt modelId="{B7F1FC39-7C0B-4C10-A323-8F6293FE3409}" type="parTrans" cxnId="{2FAAFA87-46B8-4E0E-877A-2EA3539A6AAA}">
      <dgm:prSet/>
      <dgm:spPr/>
      <dgm:t>
        <a:bodyPr/>
        <a:lstStyle/>
        <a:p>
          <a:endParaRPr lang="es-SV"/>
        </a:p>
      </dgm:t>
    </dgm:pt>
    <dgm:pt modelId="{BD48084B-C504-42DC-B314-F88D997E6C95}" type="sibTrans" cxnId="{2FAAFA87-46B8-4E0E-877A-2EA3539A6AAA}">
      <dgm:prSet/>
      <dgm:spPr/>
      <dgm:t>
        <a:bodyPr/>
        <a:lstStyle/>
        <a:p>
          <a:endParaRPr lang="es-SV"/>
        </a:p>
      </dgm:t>
    </dgm:pt>
    <dgm:pt modelId="{9DBF40E0-CE77-4524-8E53-1FB8F080644A}">
      <dgm:prSet custT="1"/>
      <dgm:spPr/>
      <dgm:t>
        <a:bodyPr/>
        <a:lstStyle/>
        <a:p>
          <a:pPr rtl="0"/>
          <a:r>
            <a:rPr lang="es-SV" sz="1050" b="1" dirty="0" smtClean="0"/>
            <a:t>Creada en 1996, regula las actividades de los sectores de electricidad y telecomunicaciones (Decreto Legislativo No. 808 del 12 de septiembre de 1996)</a:t>
          </a:r>
          <a:endParaRPr lang="es-SV" sz="1050" dirty="0"/>
        </a:p>
      </dgm:t>
    </dgm:pt>
    <dgm:pt modelId="{F1F99BF0-2618-40A7-A677-A25FC0F7C542}" type="parTrans" cxnId="{E6B9684F-9EDC-4031-902B-1F43CAF5EB0F}">
      <dgm:prSet/>
      <dgm:spPr/>
      <dgm:t>
        <a:bodyPr/>
        <a:lstStyle/>
        <a:p>
          <a:endParaRPr lang="es-SV"/>
        </a:p>
      </dgm:t>
    </dgm:pt>
    <dgm:pt modelId="{910BF2C7-9B2F-4047-8332-18E996DB03F8}" type="sibTrans" cxnId="{E6B9684F-9EDC-4031-902B-1F43CAF5EB0F}">
      <dgm:prSet/>
      <dgm:spPr/>
      <dgm:t>
        <a:bodyPr/>
        <a:lstStyle/>
        <a:p>
          <a:endParaRPr lang="es-SV"/>
        </a:p>
      </dgm:t>
    </dgm:pt>
    <dgm:pt modelId="{484B288F-AA3B-4940-9FF2-726B198092F1}">
      <dgm:prSet custT="1"/>
      <dgm:spPr/>
      <dgm:t>
        <a:bodyPr/>
        <a:lstStyle/>
        <a:p>
          <a:pPr rtl="0"/>
          <a:r>
            <a:rPr lang="es-SV" sz="1200" b="1" dirty="0" smtClean="0"/>
            <a:t>Ley General de Electricidad (LGE):</a:t>
          </a:r>
          <a:endParaRPr lang="es-SV" sz="1200" dirty="0"/>
        </a:p>
      </dgm:t>
    </dgm:pt>
    <dgm:pt modelId="{47108646-AFA3-46F8-8125-255AFF64B702}" type="parTrans" cxnId="{956425DB-B07F-4089-9D47-3CBC4113BB2D}">
      <dgm:prSet/>
      <dgm:spPr/>
      <dgm:t>
        <a:bodyPr/>
        <a:lstStyle/>
        <a:p>
          <a:endParaRPr lang="es-SV"/>
        </a:p>
      </dgm:t>
    </dgm:pt>
    <dgm:pt modelId="{EAF74319-0ED8-49C0-8D4E-024AADB8406A}" type="sibTrans" cxnId="{956425DB-B07F-4089-9D47-3CBC4113BB2D}">
      <dgm:prSet/>
      <dgm:spPr/>
      <dgm:t>
        <a:bodyPr/>
        <a:lstStyle/>
        <a:p>
          <a:endParaRPr lang="es-SV"/>
        </a:p>
      </dgm:t>
    </dgm:pt>
    <dgm:pt modelId="{B60D19E1-18BB-4EF8-916D-D28CF59C9E54}">
      <dgm:prSet custT="1"/>
      <dgm:spPr/>
      <dgm:t>
        <a:bodyPr/>
        <a:lstStyle/>
        <a:p>
          <a:pPr rtl="0"/>
          <a:r>
            <a:rPr lang="es-SV" sz="1050" b="1" dirty="0" smtClean="0"/>
            <a:t>Norma las actividades de generación, transmisión, distribución y comercialización de energía eléctrica. (Decreto Legislativo No. 843 del 10 de octubre de 1996).</a:t>
          </a:r>
          <a:endParaRPr lang="es-SV" sz="1050" dirty="0"/>
        </a:p>
      </dgm:t>
    </dgm:pt>
    <dgm:pt modelId="{D8A42B55-CFD9-4888-B2A9-E4058A0554D9}" type="parTrans" cxnId="{275F8F74-BA7E-4134-A168-4D50B6640C17}">
      <dgm:prSet/>
      <dgm:spPr/>
      <dgm:t>
        <a:bodyPr/>
        <a:lstStyle/>
        <a:p>
          <a:endParaRPr lang="es-SV"/>
        </a:p>
      </dgm:t>
    </dgm:pt>
    <dgm:pt modelId="{BE6D13C9-B39F-4BE9-BF0F-1A462E3CE316}" type="sibTrans" cxnId="{275F8F74-BA7E-4134-A168-4D50B6640C17}">
      <dgm:prSet/>
      <dgm:spPr/>
      <dgm:t>
        <a:bodyPr/>
        <a:lstStyle/>
        <a:p>
          <a:endParaRPr lang="es-SV"/>
        </a:p>
      </dgm:t>
    </dgm:pt>
    <dgm:pt modelId="{6AB7B432-7CCA-4357-AC37-265E8B3F8F94}">
      <dgm:prSet custT="1"/>
      <dgm:spPr/>
      <dgm:t>
        <a:bodyPr/>
        <a:lstStyle/>
        <a:p>
          <a:pPr rtl="0"/>
          <a:r>
            <a:rPr lang="es-SV" sz="1200" b="1" dirty="0" smtClean="0"/>
            <a:t>Ley de Medio Ambiente, aprobada por Decreto Legislativo No. 233 del 4 de Mayo de 1998</a:t>
          </a:r>
          <a:endParaRPr lang="es-SV" sz="1200" dirty="0"/>
        </a:p>
      </dgm:t>
    </dgm:pt>
    <dgm:pt modelId="{ED2552C4-FCB0-49C7-8D51-A730D09D86EA}" type="parTrans" cxnId="{4A136F8A-259D-4947-ADC3-3F19EEC11203}">
      <dgm:prSet/>
      <dgm:spPr/>
      <dgm:t>
        <a:bodyPr/>
        <a:lstStyle/>
        <a:p>
          <a:endParaRPr lang="es-SV"/>
        </a:p>
      </dgm:t>
    </dgm:pt>
    <dgm:pt modelId="{4A01AE87-B6DA-4E67-A9F4-8B7DD81267DD}" type="sibTrans" cxnId="{4A136F8A-259D-4947-ADC3-3F19EEC11203}">
      <dgm:prSet/>
      <dgm:spPr/>
      <dgm:t>
        <a:bodyPr/>
        <a:lstStyle/>
        <a:p>
          <a:endParaRPr lang="es-SV"/>
        </a:p>
      </dgm:t>
    </dgm:pt>
    <dgm:pt modelId="{59CFA332-586B-4DAA-A681-72487CA54D80}">
      <dgm:prSet custT="1"/>
      <dgm:spPr/>
      <dgm:t>
        <a:bodyPr/>
        <a:lstStyle/>
        <a:p>
          <a:pPr rtl="0"/>
          <a:r>
            <a:rPr lang="es-SV" sz="1200" b="1" dirty="0" smtClean="0"/>
            <a:t>Ley de Incentivos Fiscales para el fomento de las energías  renovables en la generación de electricidad. (Decreto Legislativo No.462 del 8 de noviembre de 2007).</a:t>
          </a:r>
          <a:endParaRPr lang="es-SV" sz="1200" dirty="0"/>
        </a:p>
      </dgm:t>
    </dgm:pt>
    <dgm:pt modelId="{F97C22FD-80CD-4CFF-A1BD-436F04F8C876}" type="parTrans" cxnId="{19B39F0F-34FF-42C5-A47D-2337D8B3F59E}">
      <dgm:prSet/>
      <dgm:spPr/>
      <dgm:t>
        <a:bodyPr/>
        <a:lstStyle/>
        <a:p>
          <a:endParaRPr lang="es-SV"/>
        </a:p>
      </dgm:t>
    </dgm:pt>
    <dgm:pt modelId="{F7D83D2D-78C4-49B9-BDBE-9684D9C0757F}" type="sibTrans" cxnId="{19B39F0F-34FF-42C5-A47D-2337D8B3F59E}">
      <dgm:prSet/>
      <dgm:spPr/>
      <dgm:t>
        <a:bodyPr/>
        <a:lstStyle/>
        <a:p>
          <a:endParaRPr lang="es-SV"/>
        </a:p>
      </dgm:t>
    </dgm:pt>
    <dgm:pt modelId="{6C865FE7-34DE-4A43-BCF7-3FC0D668764F}">
      <dgm:prSet custT="1"/>
      <dgm:spPr/>
      <dgm:t>
        <a:bodyPr/>
        <a:lstStyle/>
        <a:p>
          <a:pPr rtl="0"/>
          <a:r>
            <a:rPr lang="es-SV" sz="1200" b="1" dirty="0" smtClean="0"/>
            <a:t>Reglamento aplicable a las Actividades de Comercialización de Energía Eléctrica. (Acuerdo Ejecutivo No. 90 del 24 de octubre del 2000).</a:t>
          </a:r>
        </a:p>
      </dgm:t>
    </dgm:pt>
    <dgm:pt modelId="{EF104D53-93FB-4E11-8C01-028A94142E0F}" type="parTrans" cxnId="{A1EDC15D-9F1B-4AB3-80B4-0E00FFEA732E}">
      <dgm:prSet/>
      <dgm:spPr/>
      <dgm:t>
        <a:bodyPr/>
        <a:lstStyle/>
        <a:p>
          <a:endParaRPr lang="es-SV"/>
        </a:p>
      </dgm:t>
    </dgm:pt>
    <dgm:pt modelId="{D6238F97-9186-432C-90FA-863A1CDAE4F5}" type="sibTrans" cxnId="{A1EDC15D-9F1B-4AB3-80B4-0E00FFEA732E}">
      <dgm:prSet/>
      <dgm:spPr/>
      <dgm:t>
        <a:bodyPr/>
        <a:lstStyle/>
        <a:p>
          <a:endParaRPr lang="es-SV"/>
        </a:p>
      </dgm:t>
    </dgm:pt>
    <dgm:pt modelId="{C0F338EC-7A96-4970-AB78-501234566AFD}">
      <dgm:prSet custT="1"/>
      <dgm:spPr/>
      <dgm:t>
        <a:bodyPr/>
        <a:lstStyle/>
        <a:p>
          <a:pPr rtl="0"/>
          <a:r>
            <a:rPr lang="es-SV" sz="1200" b="1" dirty="0" smtClean="0"/>
            <a:t>Acuerdos emitidos por la Superintendencia General de Electricidad y Telecomunicaciones.</a:t>
          </a:r>
          <a:endParaRPr lang="es-SV" sz="1200" dirty="0"/>
        </a:p>
      </dgm:t>
    </dgm:pt>
    <dgm:pt modelId="{07253C15-1EC3-4722-9F86-E3080D69D67A}" type="parTrans" cxnId="{8ECCB5C4-45BC-4CCE-9408-1C1A6F1C8AF2}">
      <dgm:prSet/>
      <dgm:spPr/>
      <dgm:t>
        <a:bodyPr/>
        <a:lstStyle/>
        <a:p>
          <a:endParaRPr lang="es-SV"/>
        </a:p>
      </dgm:t>
    </dgm:pt>
    <dgm:pt modelId="{31178803-1577-46EB-A8B8-E8AECF5E08BB}" type="sibTrans" cxnId="{8ECCB5C4-45BC-4CCE-9408-1C1A6F1C8AF2}">
      <dgm:prSet/>
      <dgm:spPr/>
      <dgm:t>
        <a:bodyPr/>
        <a:lstStyle/>
        <a:p>
          <a:endParaRPr lang="es-SV"/>
        </a:p>
      </dgm:t>
    </dgm:pt>
    <dgm:pt modelId="{92ACDA94-5F59-4E9E-BC6A-FB265582F7F1}">
      <dgm:prSet custT="1"/>
      <dgm:spPr/>
      <dgm:t>
        <a:bodyPr/>
        <a:lstStyle/>
        <a:p>
          <a:pPr rtl="0"/>
          <a:r>
            <a:rPr lang="es-SV" sz="1200" b="1" dirty="0" smtClean="0"/>
            <a:t>Reglamento de la Ley General de Electricidad</a:t>
          </a:r>
          <a:endParaRPr lang="es-SV" sz="1200" dirty="0"/>
        </a:p>
      </dgm:t>
    </dgm:pt>
    <dgm:pt modelId="{44DFE628-90C3-46F7-8569-325F30F40F02}" type="parTrans" cxnId="{07C81B4B-1322-4A87-899F-5FFD6D155D99}">
      <dgm:prSet/>
      <dgm:spPr/>
      <dgm:t>
        <a:bodyPr/>
        <a:lstStyle/>
        <a:p>
          <a:endParaRPr lang="es-SV"/>
        </a:p>
      </dgm:t>
    </dgm:pt>
    <dgm:pt modelId="{25722146-BA69-4259-8355-77D305E98BEE}" type="sibTrans" cxnId="{07C81B4B-1322-4A87-899F-5FFD6D155D99}">
      <dgm:prSet/>
      <dgm:spPr/>
      <dgm:t>
        <a:bodyPr/>
        <a:lstStyle/>
        <a:p>
          <a:endParaRPr lang="es-SV"/>
        </a:p>
      </dgm:t>
    </dgm:pt>
    <dgm:pt modelId="{4335172A-7372-426C-8079-7FB96FA93493}">
      <dgm:prSet custT="1"/>
      <dgm:spPr/>
      <dgm:t>
        <a:bodyPr/>
        <a:lstStyle/>
        <a:p>
          <a:pPr rtl="0"/>
          <a:r>
            <a:rPr lang="es-SV" sz="1050" b="1" dirty="0" smtClean="0"/>
            <a:t>Desarrolla los procedimientos necesarios para el cumplimiento de lo dispuesto en la LGE (Acuerdo Ejecutivo No. 70 del 25 de julio de 1997).</a:t>
          </a:r>
          <a:endParaRPr lang="es-SV" sz="1050" dirty="0"/>
        </a:p>
      </dgm:t>
    </dgm:pt>
    <dgm:pt modelId="{5FC04578-7863-4C8B-8420-E397AD040E73}" type="parTrans" cxnId="{5D0D78F1-1578-4758-8D78-83C1E10510D5}">
      <dgm:prSet/>
      <dgm:spPr/>
      <dgm:t>
        <a:bodyPr/>
        <a:lstStyle/>
        <a:p>
          <a:endParaRPr lang="es-SV"/>
        </a:p>
      </dgm:t>
    </dgm:pt>
    <dgm:pt modelId="{99DD5DE6-ECB8-4E50-8E8F-282365879FAB}" type="sibTrans" cxnId="{5D0D78F1-1578-4758-8D78-83C1E10510D5}">
      <dgm:prSet/>
      <dgm:spPr/>
      <dgm:t>
        <a:bodyPr/>
        <a:lstStyle/>
        <a:p>
          <a:endParaRPr lang="es-SV"/>
        </a:p>
      </dgm:t>
    </dgm:pt>
    <dgm:pt modelId="{DA5D6710-301C-421E-9A2A-D5E1C27301F9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SV" sz="1200" b="1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SV" sz="1200" b="1" dirty="0" smtClean="0"/>
            <a:t>Ley Reguladora para el Otorgamiento de Concesiones de Proyectos de Generación Eléctrica en Pequeña Escala. Decreto Legislativo No. 460, del 21 de agosto de 2013</a:t>
          </a:r>
        </a:p>
        <a:p>
          <a:pPr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dirty="0"/>
        </a:p>
      </dgm:t>
    </dgm:pt>
    <dgm:pt modelId="{4320BDC1-252E-4757-92C2-50C0E85D0D7E}" type="parTrans" cxnId="{3611323C-115C-4D28-87F9-C42DEBC342ED}">
      <dgm:prSet/>
      <dgm:spPr/>
      <dgm:t>
        <a:bodyPr/>
        <a:lstStyle/>
        <a:p>
          <a:endParaRPr lang="es-SV"/>
        </a:p>
      </dgm:t>
    </dgm:pt>
    <dgm:pt modelId="{DD44AE08-7014-45B1-89BC-A03B7E7901E8}" type="sibTrans" cxnId="{3611323C-115C-4D28-87F9-C42DEBC342ED}">
      <dgm:prSet/>
      <dgm:spPr/>
      <dgm:t>
        <a:bodyPr/>
        <a:lstStyle/>
        <a:p>
          <a:endParaRPr lang="es-SV"/>
        </a:p>
      </dgm:t>
    </dgm:pt>
    <dgm:pt modelId="{DF96C249-B4F7-469F-B0C8-708590BFB221}" type="pres">
      <dgm:prSet presAssocID="{FF82FE9C-8051-4112-8D48-CF72079FB0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D51B5935-1213-4249-A317-AD844D4D71B3}" type="pres">
      <dgm:prSet presAssocID="{ADC20555-5CB3-4399-9CC8-AD693BFA08B3}" presName="parentText" presStyleLbl="node1" presStyleIdx="0" presStyleCnt="8" custScaleY="66587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B3C6C689-257D-4099-8C0D-573BAD00A4A3}" type="pres">
      <dgm:prSet presAssocID="{ADC20555-5CB3-4399-9CC8-AD693BFA08B3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4164374-EE5C-4364-B5F1-43ADF7E707E3}" type="pres">
      <dgm:prSet presAssocID="{484B288F-AA3B-4940-9FF2-726B198092F1}" presName="parentText" presStyleLbl="node1" presStyleIdx="1" presStyleCnt="8" custScaleY="44666" custLinFactNeighborY="-31147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20156D4-BE01-4B1F-B986-29096E679E7A}" type="pres">
      <dgm:prSet presAssocID="{484B288F-AA3B-4940-9FF2-726B198092F1}" presName="childText" presStyleLbl="revTx" presStyleIdx="1" presStyleCnt="3" custScaleY="137395" custLinFactNeighborY="-17578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D7E321C-9C77-482F-8F70-7F74D02CC9FC}" type="pres">
      <dgm:prSet presAssocID="{92ACDA94-5F59-4E9E-BC6A-FB265582F7F1}" presName="parentText" presStyleLbl="node1" presStyleIdx="2" presStyleCnt="8" custScaleY="57757" custLinFactNeighborY="-96205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75F1EB4-E4A8-43B7-8F08-CEA7A6524987}" type="pres">
      <dgm:prSet presAssocID="{92ACDA94-5F59-4E9E-BC6A-FB265582F7F1}" presName="childText" presStyleLbl="revTx" presStyleIdx="2" presStyleCnt="3" custAng="0" custScaleY="74127" custLinFactNeighborY="-3937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F2FAFA67-8B40-407C-AD59-7CF7D3C387F2}" type="pres">
      <dgm:prSet presAssocID="{6AB7B432-7CCA-4357-AC37-265E8B3F8F94}" presName="parentText" presStyleLbl="node1" presStyleIdx="3" presStyleCnt="8" custScaleY="53758" custLinFactY="-2729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5DD439DE-D648-4D2C-AE20-6F11AEAF8D07}" type="pres">
      <dgm:prSet presAssocID="{4A01AE87-B6DA-4E67-A9F4-8B7DD81267DD}" presName="spacer" presStyleCnt="0"/>
      <dgm:spPr/>
    </dgm:pt>
    <dgm:pt modelId="{4E7801AB-FEF8-44D8-A6E7-67D89503C72F}" type="pres">
      <dgm:prSet presAssocID="{59CFA332-586B-4DAA-A681-72487CA54D80}" presName="parentText" presStyleLbl="node1" presStyleIdx="4" presStyleCnt="8" custScaleY="53053" custLinFactY="-2875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546B9F13-F504-485D-AEDE-004CADEEB05D}" type="pres">
      <dgm:prSet presAssocID="{F7D83D2D-78C4-49B9-BDBE-9684D9C0757F}" presName="spacer" presStyleCnt="0"/>
      <dgm:spPr/>
    </dgm:pt>
    <dgm:pt modelId="{B3821178-7C83-4E64-BD67-1B80823B2E3B}" type="pres">
      <dgm:prSet presAssocID="{6C865FE7-34DE-4A43-BCF7-3FC0D668764F}" presName="parentText" presStyleLbl="node1" presStyleIdx="5" presStyleCnt="8" custScaleY="54189" custLinFactY="-3215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24E5A99-41DD-4132-B584-9090FA8B4369}" type="pres">
      <dgm:prSet presAssocID="{D6238F97-9186-432C-90FA-863A1CDAE4F5}" presName="spacer" presStyleCnt="0"/>
      <dgm:spPr/>
    </dgm:pt>
    <dgm:pt modelId="{280556F0-49CE-4F4C-B61A-EE3ADFE09DA6}" type="pres">
      <dgm:prSet presAssocID="{C0F338EC-7A96-4970-AB78-501234566AFD}" presName="parentText" presStyleLbl="node1" presStyleIdx="6" presStyleCnt="8" custScaleY="43261" custLinFactY="3564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711331B3-81E5-4E80-B1D4-2B4A4E9B041A}" type="pres">
      <dgm:prSet presAssocID="{31178803-1577-46EB-A8B8-E8AECF5E08BB}" presName="spacer" presStyleCnt="0"/>
      <dgm:spPr/>
    </dgm:pt>
    <dgm:pt modelId="{440D02A4-6325-4DCB-8000-333B58261FCD}" type="pres">
      <dgm:prSet presAssocID="{DA5D6710-301C-421E-9A2A-D5E1C27301F9}" presName="parentText" presStyleLbl="node1" presStyleIdx="7" presStyleCnt="8" custScaleY="70873" custLinFactY="-8246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597DCFF2-B886-4FC1-A49C-30FBD659BB12}" type="presOf" srcId="{92ACDA94-5F59-4E9E-BC6A-FB265582F7F1}" destId="{0D7E321C-9C77-482F-8F70-7F74D02CC9FC}" srcOrd="0" destOrd="0" presId="urn:microsoft.com/office/officeart/2005/8/layout/vList2"/>
    <dgm:cxn modelId="{5D0D78F1-1578-4758-8D78-83C1E10510D5}" srcId="{92ACDA94-5F59-4E9E-BC6A-FB265582F7F1}" destId="{4335172A-7372-426C-8079-7FB96FA93493}" srcOrd="0" destOrd="0" parTransId="{5FC04578-7863-4C8B-8420-E397AD040E73}" sibTransId="{99DD5DE6-ECB8-4E50-8E8F-282365879FAB}"/>
    <dgm:cxn modelId="{B7D081F5-2EBB-48FF-AC7A-DC04D861FD77}" type="presOf" srcId="{484B288F-AA3B-4940-9FF2-726B198092F1}" destId="{84164374-EE5C-4364-B5F1-43ADF7E707E3}" srcOrd="0" destOrd="0" presId="urn:microsoft.com/office/officeart/2005/8/layout/vList2"/>
    <dgm:cxn modelId="{C4C12FB8-3271-4B52-908E-E7033A5997A0}" type="presOf" srcId="{9DBF40E0-CE77-4524-8E53-1FB8F080644A}" destId="{B3C6C689-257D-4099-8C0D-573BAD00A4A3}" srcOrd="0" destOrd="0" presId="urn:microsoft.com/office/officeart/2005/8/layout/vList2"/>
    <dgm:cxn modelId="{3611323C-115C-4D28-87F9-C42DEBC342ED}" srcId="{FF82FE9C-8051-4112-8D48-CF72079FB05E}" destId="{DA5D6710-301C-421E-9A2A-D5E1C27301F9}" srcOrd="7" destOrd="0" parTransId="{4320BDC1-252E-4757-92C2-50C0E85D0D7E}" sibTransId="{DD44AE08-7014-45B1-89BC-A03B7E7901E8}"/>
    <dgm:cxn modelId="{877353C4-7D85-427A-8C74-FC08BDE70DDC}" type="presOf" srcId="{6AB7B432-7CCA-4357-AC37-265E8B3F8F94}" destId="{F2FAFA67-8B40-407C-AD59-7CF7D3C387F2}" srcOrd="0" destOrd="0" presId="urn:microsoft.com/office/officeart/2005/8/layout/vList2"/>
    <dgm:cxn modelId="{A1EDC15D-9F1B-4AB3-80B4-0E00FFEA732E}" srcId="{FF82FE9C-8051-4112-8D48-CF72079FB05E}" destId="{6C865FE7-34DE-4A43-BCF7-3FC0D668764F}" srcOrd="5" destOrd="0" parTransId="{EF104D53-93FB-4E11-8C01-028A94142E0F}" sibTransId="{D6238F97-9186-432C-90FA-863A1CDAE4F5}"/>
    <dgm:cxn modelId="{2FAAFA87-46B8-4E0E-877A-2EA3539A6AAA}" srcId="{FF82FE9C-8051-4112-8D48-CF72079FB05E}" destId="{ADC20555-5CB3-4399-9CC8-AD693BFA08B3}" srcOrd="0" destOrd="0" parTransId="{B7F1FC39-7C0B-4C10-A323-8F6293FE3409}" sibTransId="{BD48084B-C504-42DC-B314-F88D997E6C95}"/>
    <dgm:cxn modelId="{E6B9684F-9EDC-4031-902B-1F43CAF5EB0F}" srcId="{ADC20555-5CB3-4399-9CC8-AD693BFA08B3}" destId="{9DBF40E0-CE77-4524-8E53-1FB8F080644A}" srcOrd="0" destOrd="0" parTransId="{F1F99BF0-2618-40A7-A677-A25FC0F7C542}" sibTransId="{910BF2C7-9B2F-4047-8332-18E996DB03F8}"/>
    <dgm:cxn modelId="{CC36F533-BC58-447F-89EC-3FE3E6FA4A53}" type="presOf" srcId="{59CFA332-586B-4DAA-A681-72487CA54D80}" destId="{4E7801AB-FEF8-44D8-A6E7-67D89503C72F}" srcOrd="0" destOrd="0" presId="urn:microsoft.com/office/officeart/2005/8/layout/vList2"/>
    <dgm:cxn modelId="{956425DB-B07F-4089-9D47-3CBC4113BB2D}" srcId="{FF82FE9C-8051-4112-8D48-CF72079FB05E}" destId="{484B288F-AA3B-4940-9FF2-726B198092F1}" srcOrd="1" destOrd="0" parTransId="{47108646-AFA3-46F8-8125-255AFF64B702}" sibTransId="{EAF74319-0ED8-49C0-8D4E-024AADB8406A}"/>
    <dgm:cxn modelId="{DD1E46F6-D8D7-487D-A9E4-B23CCD32ADBC}" type="presOf" srcId="{DA5D6710-301C-421E-9A2A-D5E1C27301F9}" destId="{440D02A4-6325-4DCB-8000-333B58261FCD}" srcOrd="0" destOrd="0" presId="urn:microsoft.com/office/officeart/2005/8/layout/vList2"/>
    <dgm:cxn modelId="{19B39F0F-34FF-42C5-A47D-2337D8B3F59E}" srcId="{FF82FE9C-8051-4112-8D48-CF72079FB05E}" destId="{59CFA332-586B-4DAA-A681-72487CA54D80}" srcOrd="4" destOrd="0" parTransId="{F97C22FD-80CD-4CFF-A1BD-436F04F8C876}" sibTransId="{F7D83D2D-78C4-49B9-BDBE-9684D9C0757F}"/>
    <dgm:cxn modelId="{D45FF0E7-54E8-40B7-B257-276FB9510024}" type="presOf" srcId="{B60D19E1-18BB-4EF8-916D-D28CF59C9E54}" destId="{E20156D4-BE01-4B1F-B986-29096E679E7A}" srcOrd="0" destOrd="0" presId="urn:microsoft.com/office/officeart/2005/8/layout/vList2"/>
    <dgm:cxn modelId="{DA4D5648-C2BD-49D6-B572-91026D26C150}" type="presOf" srcId="{C0F338EC-7A96-4970-AB78-501234566AFD}" destId="{280556F0-49CE-4F4C-B61A-EE3ADFE09DA6}" srcOrd="0" destOrd="0" presId="urn:microsoft.com/office/officeart/2005/8/layout/vList2"/>
    <dgm:cxn modelId="{275F8F74-BA7E-4134-A168-4D50B6640C17}" srcId="{484B288F-AA3B-4940-9FF2-726B198092F1}" destId="{B60D19E1-18BB-4EF8-916D-D28CF59C9E54}" srcOrd="0" destOrd="0" parTransId="{D8A42B55-CFD9-4888-B2A9-E4058A0554D9}" sibTransId="{BE6D13C9-B39F-4BE9-BF0F-1A462E3CE316}"/>
    <dgm:cxn modelId="{1D2B528E-3A51-40B0-9EAB-EC2A230E8CB8}" type="presOf" srcId="{6C865FE7-34DE-4A43-BCF7-3FC0D668764F}" destId="{B3821178-7C83-4E64-BD67-1B80823B2E3B}" srcOrd="0" destOrd="0" presId="urn:microsoft.com/office/officeart/2005/8/layout/vList2"/>
    <dgm:cxn modelId="{4A136F8A-259D-4947-ADC3-3F19EEC11203}" srcId="{FF82FE9C-8051-4112-8D48-CF72079FB05E}" destId="{6AB7B432-7CCA-4357-AC37-265E8B3F8F94}" srcOrd="3" destOrd="0" parTransId="{ED2552C4-FCB0-49C7-8D51-A730D09D86EA}" sibTransId="{4A01AE87-B6DA-4E67-A9F4-8B7DD81267DD}"/>
    <dgm:cxn modelId="{5FDE8924-6810-4D1D-8DF9-996D3E1D6373}" type="presOf" srcId="{ADC20555-5CB3-4399-9CC8-AD693BFA08B3}" destId="{D51B5935-1213-4249-A317-AD844D4D71B3}" srcOrd="0" destOrd="0" presId="urn:microsoft.com/office/officeart/2005/8/layout/vList2"/>
    <dgm:cxn modelId="{E7AFD0D3-0E4B-4134-97A9-714FB67E96D8}" type="presOf" srcId="{4335172A-7372-426C-8079-7FB96FA93493}" destId="{E75F1EB4-E4A8-43B7-8F08-CEA7A6524987}" srcOrd="0" destOrd="0" presId="urn:microsoft.com/office/officeart/2005/8/layout/vList2"/>
    <dgm:cxn modelId="{E1756155-6053-46BB-BBD1-FF8416D6C2DF}" type="presOf" srcId="{FF82FE9C-8051-4112-8D48-CF72079FB05E}" destId="{DF96C249-B4F7-469F-B0C8-708590BFB221}" srcOrd="0" destOrd="0" presId="urn:microsoft.com/office/officeart/2005/8/layout/vList2"/>
    <dgm:cxn modelId="{8ECCB5C4-45BC-4CCE-9408-1C1A6F1C8AF2}" srcId="{FF82FE9C-8051-4112-8D48-CF72079FB05E}" destId="{C0F338EC-7A96-4970-AB78-501234566AFD}" srcOrd="6" destOrd="0" parTransId="{07253C15-1EC3-4722-9F86-E3080D69D67A}" sibTransId="{31178803-1577-46EB-A8B8-E8AECF5E08BB}"/>
    <dgm:cxn modelId="{07C81B4B-1322-4A87-899F-5FFD6D155D99}" srcId="{FF82FE9C-8051-4112-8D48-CF72079FB05E}" destId="{92ACDA94-5F59-4E9E-BC6A-FB265582F7F1}" srcOrd="2" destOrd="0" parTransId="{44DFE628-90C3-46F7-8569-325F30F40F02}" sibTransId="{25722146-BA69-4259-8355-77D305E98BEE}"/>
    <dgm:cxn modelId="{758F9AD0-58FB-4BF8-AD5C-B4F559E8A80A}" type="presParOf" srcId="{DF96C249-B4F7-469F-B0C8-708590BFB221}" destId="{D51B5935-1213-4249-A317-AD844D4D71B3}" srcOrd="0" destOrd="0" presId="urn:microsoft.com/office/officeart/2005/8/layout/vList2"/>
    <dgm:cxn modelId="{32C8DF8B-97EC-45FD-AE85-85E92B93227F}" type="presParOf" srcId="{DF96C249-B4F7-469F-B0C8-708590BFB221}" destId="{B3C6C689-257D-4099-8C0D-573BAD00A4A3}" srcOrd="1" destOrd="0" presId="urn:microsoft.com/office/officeart/2005/8/layout/vList2"/>
    <dgm:cxn modelId="{F9999971-0686-4F91-AAA2-250088A80CC1}" type="presParOf" srcId="{DF96C249-B4F7-469F-B0C8-708590BFB221}" destId="{84164374-EE5C-4364-B5F1-43ADF7E707E3}" srcOrd="2" destOrd="0" presId="urn:microsoft.com/office/officeart/2005/8/layout/vList2"/>
    <dgm:cxn modelId="{88546E5C-503C-4324-B002-2D8207CA7989}" type="presParOf" srcId="{DF96C249-B4F7-469F-B0C8-708590BFB221}" destId="{E20156D4-BE01-4B1F-B986-29096E679E7A}" srcOrd="3" destOrd="0" presId="urn:microsoft.com/office/officeart/2005/8/layout/vList2"/>
    <dgm:cxn modelId="{3278D121-E6BE-4BAE-9CC7-88796DD6B0CD}" type="presParOf" srcId="{DF96C249-B4F7-469F-B0C8-708590BFB221}" destId="{0D7E321C-9C77-482F-8F70-7F74D02CC9FC}" srcOrd="4" destOrd="0" presId="urn:microsoft.com/office/officeart/2005/8/layout/vList2"/>
    <dgm:cxn modelId="{8D2FA9F4-821F-4E57-9D4D-F9B2E2D120BC}" type="presParOf" srcId="{DF96C249-B4F7-469F-B0C8-708590BFB221}" destId="{E75F1EB4-E4A8-43B7-8F08-CEA7A6524987}" srcOrd="5" destOrd="0" presId="urn:microsoft.com/office/officeart/2005/8/layout/vList2"/>
    <dgm:cxn modelId="{CFE26C5F-945F-4D05-B02A-72CD0694A00A}" type="presParOf" srcId="{DF96C249-B4F7-469F-B0C8-708590BFB221}" destId="{F2FAFA67-8B40-407C-AD59-7CF7D3C387F2}" srcOrd="6" destOrd="0" presId="urn:microsoft.com/office/officeart/2005/8/layout/vList2"/>
    <dgm:cxn modelId="{D28499AB-A9B8-40F2-BC25-78B7A2916F8D}" type="presParOf" srcId="{DF96C249-B4F7-469F-B0C8-708590BFB221}" destId="{5DD439DE-D648-4D2C-AE20-6F11AEAF8D07}" srcOrd="7" destOrd="0" presId="urn:microsoft.com/office/officeart/2005/8/layout/vList2"/>
    <dgm:cxn modelId="{EFAF3B46-AEAF-4025-91C7-DF6B2E28C833}" type="presParOf" srcId="{DF96C249-B4F7-469F-B0C8-708590BFB221}" destId="{4E7801AB-FEF8-44D8-A6E7-67D89503C72F}" srcOrd="8" destOrd="0" presId="urn:microsoft.com/office/officeart/2005/8/layout/vList2"/>
    <dgm:cxn modelId="{2AB9EE80-DE06-4205-B2A1-911CE9FC9510}" type="presParOf" srcId="{DF96C249-B4F7-469F-B0C8-708590BFB221}" destId="{546B9F13-F504-485D-AEDE-004CADEEB05D}" srcOrd="9" destOrd="0" presId="urn:microsoft.com/office/officeart/2005/8/layout/vList2"/>
    <dgm:cxn modelId="{650807B6-B816-4099-B279-E40FBB34C328}" type="presParOf" srcId="{DF96C249-B4F7-469F-B0C8-708590BFB221}" destId="{B3821178-7C83-4E64-BD67-1B80823B2E3B}" srcOrd="10" destOrd="0" presId="urn:microsoft.com/office/officeart/2005/8/layout/vList2"/>
    <dgm:cxn modelId="{D6013B73-35A9-493A-B44B-8D5B1A508B25}" type="presParOf" srcId="{DF96C249-B4F7-469F-B0C8-708590BFB221}" destId="{D24E5A99-41DD-4132-B584-9090FA8B4369}" srcOrd="11" destOrd="0" presId="urn:microsoft.com/office/officeart/2005/8/layout/vList2"/>
    <dgm:cxn modelId="{CA004801-B85B-4838-802A-69BC919934D8}" type="presParOf" srcId="{DF96C249-B4F7-469F-B0C8-708590BFB221}" destId="{280556F0-49CE-4F4C-B61A-EE3ADFE09DA6}" srcOrd="12" destOrd="0" presId="urn:microsoft.com/office/officeart/2005/8/layout/vList2"/>
    <dgm:cxn modelId="{E5295E43-00F3-42F4-A2D2-9690DDDF0B74}" type="presParOf" srcId="{DF96C249-B4F7-469F-B0C8-708590BFB221}" destId="{711331B3-81E5-4E80-B1D4-2B4A4E9B041A}" srcOrd="13" destOrd="0" presId="urn:microsoft.com/office/officeart/2005/8/layout/vList2"/>
    <dgm:cxn modelId="{A2B35A15-6EEF-4E40-98E9-E2EEC07A3133}" type="presParOf" srcId="{DF96C249-B4F7-469F-B0C8-708590BFB221}" destId="{440D02A4-6325-4DCB-8000-333B58261FCD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E9D06D-C91C-493C-AA8F-BF6766ECBF92}">
      <dsp:nvSpPr>
        <dsp:cNvPr id="0" name=""/>
        <dsp:cNvSpPr/>
      </dsp:nvSpPr>
      <dsp:spPr>
        <a:xfrm rot="5400000">
          <a:off x="-154051" y="158465"/>
          <a:ext cx="1027008" cy="7189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20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/>
            <a:t>1996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1999</a:t>
          </a:r>
          <a:endParaRPr lang="es-SV" sz="900" kern="1200" dirty="0"/>
        </a:p>
      </dsp:txBody>
      <dsp:txXfrm rot="5400000">
        <a:off x="-154051" y="158465"/>
        <a:ext cx="1027008" cy="718906"/>
      </dsp:txXfrm>
    </dsp:sp>
    <dsp:sp modelId="{33753B87-43B8-4A03-B7FB-88E298CC0581}">
      <dsp:nvSpPr>
        <dsp:cNvPr id="0" name=""/>
        <dsp:cNvSpPr/>
      </dsp:nvSpPr>
      <dsp:spPr>
        <a:xfrm rot="5400000">
          <a:off x="4177835" y="-3454514"/>
          <a:ext cx="667906" cy="75857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 smtClean="0"/>
            <a:t>2006: Ley de Creación de la SIGET y Ley General de Electricidad (LGE).</a:t>
          </a:r>
          <a:endParaRPr lang="es-SV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00" kern="1200" dirty="0" smtClean="0"/>
            <a:t>Privatización de las distribuidoras de energía eléctrica y generación térmica.</a:t>
          </a:r>
          <a:endParaRPr lang="es-SV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00" kern="1200" dirty="0" smtClean="0"/>
            <a:t>Reestructuración del sector eléctrico</a:t>
          </a:r>
          <a:endParaRPr lang="es-SV" sz="1000" kern="1200" dirty="0"/>
        </a:p>
      </dsp:txBody>
      <dsp:txXfrm rot="5400000">
        <a:off x="4177835" y="-3454514"/>
        <a:ext cx="667906" cy="7585764"/>
      </dsp:txXfrm>
    </dsp:sp>
    <dsp:sp modelId="{D1F4E29D-5D46-4C09-A924-687B4E481202}">
      <dsp:nvSpPr>
        <dsp:cNvPr id="0" name=""/>
        <dsp:cNvSpPr/>
      </dsp:nvSpPr>
      <dsp:spPr>
        <a:xfrm rot="5400000">
          <a:off x="-154051" y="1069715"/>
          <a:ext cx="1027008" cy="7189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/>
            <a:t>2003</a:t>
          </a:r>
          <a:endParaRPr lang="es-SV" sz="1200" kern="1200" dirty="0"/>
        </a:p>
      </dsp:txBody>
      <dsp:txXfrm rot="5400000">
        <a:off x="-154051" y="1069715"/>
        <a:ext cx="1027008" cy="718906"/>
      </dsp:txXfrm>
    </dsp:sp>
    <dsp:sp modelId="{001D1AEF-25EC-415C-A1F6-422FCF38B6DC}">
      <dsp:nvSpPr>
        <dsp:cNvPr id="0" name=""/>
        <dsp:cNvSpPr/>
      </dsp:nvSpPr>
      <dsp:spPr>
        <a:xfrm rot="5400000">
          <a:off x="4178010" y="-2543440"/>
          <a:ext cx="667555" cy="75857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 smtClean="0"/>
            <a:t>Reformas a la LGE:  Asegurar la expansión de la Transmisión, supervisión, competencia y operación del mercado mayorista y mayor regulación del sector</a:t>
          </a:r>
          <a:endParaRPr lang="es-SV" sz="1000" kern="1200" dirty="0"/>
        </a:p>
      </dsp:txBody>
      <dsp:txXfrm rot="5400000">
        <a:off x="4178010" y="-2543440"/>
        <a:ext cx="667555" cy="7585764"/>
      </dsp:txXfrm>
    </dsp:sp>
    <dsp:sp modelId="{0560D3C2-57FB-4292-897C-4BE0E8F44ABB}">
      <dsp:nvSpPr>
        <dsp:cNvPr id="0" name=""/>
        <dsp:cNvSpPr/>
      </dsp:nvSpPr>
      <dsp:spPr>
        <a:xfrm rot="5400000">
          <a:off x="-154051" y="2052657"/>
          <a:ext cx="1027008" cy="7189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/>
            <a:t>2007</a:t>
          </a:r>
          <a:endParaRPr lang="es-SV" sz="1200" kern="1200" dirty="0"/>
        </a:p>
      </dsp:txBody>
      <dsp:txXfrm rot="5400000">
        <a:off x="-154051" y="2052657"/>
        <a:ext cx="1027008" cy="718906"/>
      </dsp:txXfrm>
    </dsp:sp>
    <dsp:sp modelId="{D1E5B3A3-77C4-4E82-9DB0-85C891464603}">
      <dsp:nvSpPr>
        <dsp:cNvPr id="0" name=""/>
        <dsp:cNvSpPr/>
      </dsp:nvSpPr>
      <dsp:spPr>
        <a:xfrm rot="5400000">
          <a:off x="4106318" y="-1560498"/>
          <a:ext cx="810939" cy="75857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 smtClean="0"/>
            <a:t>Reformas a la LGE: Operación del Mercado Basado en Costos de Producción y contratación obligatorio distribuidoras</a:t>
          </a:r>
          <a:endParaRPr lang="es-SV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 smtClean="0"/>
            <a:t>Creación del Concejo Nacional de Energía: a cargo de la Política Energética</a:t>
          </a:r>
          <a:endParaRPr lang="es-SV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 smtClean="0"/>
            <a:t>Ley de Incentivos Fiscales para el fomento de las energías renovables en la generación de electricidad.</a:t>
          </a:r>
          <a:endParaRPr lang="es-SV" sz="1000" kern="1200" dirty="0"/>
        </a:p>
      </dsp:txBody>
      <dsp:txXfrm rot="5400000">
        <a:off x="4106318" y="-1560498"/>
        <a:ext cx="810939" cy="7585764"/>
      </dsp:txXfrm>
    </dsp:sp>
    <dsp:sp modelId="{52CA1347-5714-4300-A583-5A27C466B1F5}">
      <dsp:nvSpPr>
        <dsp:cNvPr id="0" name=""/>
        <dsp:cNvSpPr/>
      </dsp:nvSpPr>
      <dsp:spPr>
        <a:xfrm rot="5400000">
          <a:off x="-154051" y="2963906"/>
          <a:ext cx="1027008" cy="7189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20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/>
            <a:t>2010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2011</a:t>
          </a:r>
          <a:endParaRPr lang="es-SV" sz="1200" kern="1200" dirty="0"/>
        </a:p>
      </dsp:txBody>
      <dsp:txXfrm rot="5400000">
        <a:off x="-154051" y="2963906"/>
        <a:ext cx="1027008" cy="718906"/>
      </dsp:txXfrm>
    </dsp:sp>
    <dsp:sp modelId="{2B3200BD-F45E-4807-8A26-E3B56E74DB8A}">
      <dsp:nvSpPr>
        <dsp:cNvPr id="0" name=""/>
        <dsp:cNvSpPr/>
      </dsp:nvSpPr>
      <dsp:spPr>
        <a:xfrm rot="5400000">
          <a:off x="4178010" y="-649249"/>
          <a:ext cx="667555" cy="75857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 smtClean="0"/>
            <a:t>2010: Reformas a la RLGE: </a:t>
          </a:r>
          <a:r>
            <a:rPr lang="es-ES" sz="1000" b="1" kern="1200" dirty="0" smtClean="0"/>
            <a:t>se reformó el Reglamento de la LGE, estableciendo nuevos porcentajes mínimos de contratación a las empresas distribuidoras. </a:t>
          </a:r>
          <a:endParaRPr lang="es-SV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00" kern="1200" dirty="0" smtClean="0"/>
            <a:t>2011:  Entra en vigencia el Reglamento de Operación del Sistema de Transmisión y del Mercado Mayorista Basado en Costos de  Producción y los contratos adjudicados mediante procesos de libre concurrencia.</a:t>
          </a:r>
          <a:endParaRPr lang="es-SV" sz="1000" kern="1200" dirty="0"/>
        </a:p>
      </dsp:txBody>
      <dsp:txXfrm rot="5400000">
        <a:off x="4178010" y="-649249"/>
        <a:ext cx="667555" cy="7585764"/>
      </dsp:txXfrm>
    </dsp:sp>
    <dsp:sp modelId="{BC7D0F8C-8A43-4514-8E11-89B425227DB1}">
      <dsp:nvSpPr>
        <dsp:cNvPr id="0" name=""/>
        <dsp:cNvSpPr/>
      </dsp:nvSpPr>
      <dsp:spPr>
        <a:xfrm rot="5400000">
          <a:off x="-154051" y="3875156"/>
          <a:ext cx="1027008" cy="7189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20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kern="1200" dirty="0" smtClean="0"/>
            <a:t>2012</a:t>
          </a:r>
          <a:endParaRPr lang="es-SV" sz="90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2013</a:t>
          </a:r>
          <a:endParaRPr lang="es-SV" sz="900" kern="1200" dirty="0"/>
        </a:p>
      </dsp:txBody>
      <dsp:txXfrm rot="5400000">
        <a:off x="-154051" y="3875156"/>
        <a:ext cx="1027008" cy="718906"/>
      </dsp:txXfrm>
    </dsp:sp>
    <dsp:sp modelId="{51907D3C-2725-439A-B078-4FEEC78C3BA8}">
      <dsp:nvSpPr>
        <dsp:cNvPr id="0" name=""/>
        <dsp:cNvSpPr/>
      </dsp:nvSpPr>
      <dsp:spPr>
        <a:xfrm rot="5400000">
          <a:off x="4178010" y="262000"/>
          <a:ext cx="667555" cy="75857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 smtClean="0"/>
            <a:t>2012:  Reforma al RLGE:  Fomentar la participación de las Energías Renovables no Convencionales. </a:t>
          </a:r>
          <a:endParaRPr lang="es-SV" sz="1000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 smtClean="0"/>
            <a:t>2013: Ley Reguladora para el Otorgamiento de Concesiones de Proyectos de Generación Eléctrica en Pequeña Escala.	</a:t>
          </a:r>
          <a:endParaRPr lang="es-SV" sz="1000" kern="1200" dirty="0"/>
        </a:p>
      </dsp:txBody>
      <dsp:txXfrm rot="5400000">
        <a:off x="4178010" y="262000"/>
        <a:ext cx="667555" cy="75857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1B5935-1213-4249-A317-AD844D4D71B3}">
      <dsp:nvSpPr>
        <dsp:cNvPr id="0" name=""/>
        <dsp:cNvSpPr/>
      </dsp:nvSpPr>
      <dsp:spPr>
        <a:xfrm>
          <a:off x="0" y="16987"/>
          <a:ext cx="8496299" cy="643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b="1" kern="1200" dirty="0" smtClean="0"/>
            <a:t>Ley de Creación de la Superintendencia General de Electricidad y Telecomunicaciones (SIGET).</a:t>
          </a:r>
          <a:endParaRPr lang="es-SV" sz="1200" kern="1200" dirty="0"/>
        </a:p>
      </dsp:txBody>
      <dsp:txXfrm>
        <a:off x="0" y="16987"/>
        <a:ext cx="8496299" cy="643510"/>
      </dsp:txXfrm>
    </dsp:sp>
    <dsp:sp modelId="{B3C6C689-257D-4099-8C0D-573BAD00A4A3}">
      <dsp:nvSpPr>
        <dsp:cNvPr id="0" name=""/>
        <dsp:cNvSpPr/>
      </dsp:nvSpPr>
      <dsp:spPr>
        <a:xfrm>
          <a:off x="0" y="660497"/>
          <a:ext cx="8496299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58" tIns="13970" rIns="78232" bIns="13970" numCol="1" spcCol="1270" anchor="t" anchorCtr="0">
          <a:noAutofit/>
        </a:bodyPr>
        <a:lstStyle/>
        <a:p>
          <a:pPr marL="57150" lvl="1" indent="-57150" algn="l" defTabSz="466725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050" b="1" kern="1200" dirty="0" smtClean="0"/>
            <a:t>Creada en 1996, regula las actividades de los sectores de electricidad y telecomunicaciones (Decreto Legislativo No. 808 del 12 de septiembre de 1996)</a:t>
          </a:r>
          <a:endParaRPr lang="es-SV" sz="1050" kern="1200" dirty="0"/>
        </a:p>
      </dsp:txBody>
      <dsp:txXfrm>
        <a:off x="0" y="660497"/>
        <a:ext cx="8496299" cy="463680"/>
      </dsp:txXfrm>
    </dsp:sp>
    <dsp:sp modelId="{84164374-EE5C-4364-B5F1-43ADF7E707E3}">
      <dsp:nvSpPr>
        <dsp:cNvPr id="0" name=""/>
        <dsp:cNvSpPr/>
      </dsp:nvSpPr>
      <dsp:spPr>
        <a:xfrm>
          <a:off x="0" y="979754"/>
          <a:ext cx="8496299" cy="4316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b="1" kern="1200" dirty="0" smtClean="0"/>
            <a:t>Ley General de Electricidad (LGE):</a:t>
          </a:r>
          <a:endParaRPr lang="es-SV" sz="1200" kern="1200" dirty="0"/>
        </a:p>
      </dsp:txBody>
      <dsp:txXfrm>
        <a:off x="0" y="979754"/>
        <a:ext cx="8496299" cy="431661"/>
      </dsp:txXfrm>
    </dsp:sp>
    <dsp:sp modelId="{E20156D4-BE01-4B1F-B986-29096E679E7A}">
      <dsp:nvSpPr>
        <dsp:cNvPr id="0" name=""/>
        <dsp:cNvSpPr/>
      </dsp:nvSpPr>
      <dsp:spPr>
        <a:xfrm>
          <a:off x="0" y="1385961"/>
          <a:ext cx="8496299" cy="637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58" tIns="13970" rIns="78232" bIns="13970" numCol="1" spcCol="1270" anchor="t" anchorCtr="0">
          <a:noAutofit/>
        </a:bodyPr>
        <a:lstStyle/>
        <a:p>
          <a:pPr marL="57150" lvl="1" indent="-57150" algn="l" defTabSz="466725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050" b="1" kern="1200" dirty="0" smtClean="0"/>
            <a:t>Norma las actividades de generación, transmisión, distribución y comercialización de energía eléctrica. (Decreto Legislativo No. 843 del 10 de octubre de 1996).</a:t>
          </a:r>
          <a:endParaRPr lang="es-SV" sz="1050" kern="1200" dirty="0"/>
        </a:p>
      </dsp:txBody>
      <dsp:txXfrm>
        <a:off x="0" y="1385961"/>
        <a:ext cx="8496299" cy="637073"/>
      </dsp:txXfrm>
    </dsp:sp>
    <dsp:sp modelId="{0D7E321C-9C77-482F-8F70-7F74D02CC9FC}">
      <dsp:nvSpPr>
        <dsp:cNvPr id="0" name=""/>
        <dsp:cNvSpPr/>
      </dsp:nvSpPr>
      <dsp:spPr>
        <a:xfrm>
          <a:off x="0" y="1746828"/>
          <a:ext cx="8496299" cy="558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b="1" kern="1200" dirty="0" smtClean="0"/>
            <a:t>Reglamento de la Ley General de Electricidad</a:t>
          </a:r>
          <a:endParaRPr lang="es-SV" sz="1200" kern="1200" dirty="0"/>
        </a:p>
      </dsp:txBody>
      <dsp:txXfrm>
        <a:off x="0" y="1746828"/>
        <a:ext cx="8496299" cy="558175"/>
      </dsp:txXfrm>
    </dsp:sp>
    <dsp:sp modelId="{E75F1EB4-E4A8-43B7-8F08-CEA7A6524987}">
      <dsp:nvSpPr>
        <dsp:cNvPr id="0" name=""/>
        <dsp:cNvSpPr/>
      </dsp:nvSpPr>
      <dsp:spPr>
        <a:xfrm>
          <a:off x="0" y="2370520"/>
          <a:ext cx="8496299" cy="343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58" tIns="13970" rIns="78232" bIns="13970" numCol="1" spcCol="1270" anchor="t" anchorCtr="0">
          <a:noAutofit/>
        </a:bodyPr>
        <a:lstStyle/>
        <a:p>
          <a:pPr marL="57150" lvl="1" indent="-57150" algn="l" defTabSz="466725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SV" sz="1050" b="1" kern="1200" dirty="0" smtClean="0"/>
            <a:t>Desarrolla los procedimientos necesarios para el cumplimiento de lo dispuesto en la LGE (Acuerdo Ejecutivo No. 70 del 25 de julio de 1997).</a:t>
          </a:r>
          <a:endParaRPr lang="es-SV" sz="1050" kern="1200" dirty="0"/>
        </a:p>
      </dsp:txBody>
      <dsp:txXfrm>
        <a:off x="0" y="2370520"/>
        <a:ext cx="8496299" cy="343712"/>
      </dsp:txXfrm>
    </dsp:sp>
    <dsp:sp modelId="{F2FAFA67-8B40-407C-AD59-7CF7D3C387F2}">
      <dsp:nvSpPr>
        <dsp:cNvPr id="0" name=""/>
        <dsp:cNvSpPr/>
      </dsp:nvSpPr>
      <dsp:spPr>
        <a:xfrm>
          <a:off x="0" y="2750335"/>
          <a:ext cx="8496299" cy="5195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b="1" kern="1200" dirty="0" smtClean="0"/>
            <a:t>Ley de Medio Ambiente, aprobada por Decreto Legislativo No. 233 del 4 de Mayo de 1998</a:t>
          </a:r>
          <a:endParaRPr lang="es-SV" sz="1200" kern="1200" dirty="0"/>
        </a:p>
      </dsp:txBody>
      <dsp:txXfrm>
        <a:off x="0" y="2750335"/>
        <a:ext cx="8496299" cy="519528"/>
      </dsp:txXfrm>
    </dsp:sp>
    <dsp:sp modelId="{4E7801AB-FEF8-44D8-A6E7-67D89503C72F}">
      <dsp:nvSpPr>
        <dsp:cNvPr id="0" name=""/>
        <dsp:cNvSpPr/>
      </dsp:nvSpPr>
      <dsp:spPr>
        <a:xfrm>
          <a:off x="0" y="3336452"/>
          <a:ext cx="8496299" cy="5127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b="1" kern="1200" dirty="0" smtClean="0"/>
            <a:t>Ley de Incentivos Fiscales para el fomento de las energías  renovables en la generación de electricidad. (Decreto Legislativo No.462 del 8 de noviembre de 2007).</a:t>
          </a:r>
          <a:endParaRPr lang="es-SV" sz="1200" kern="1200" dirty="0"/>
        </a:p>
      </dsp:txBody>
      <dsp:txXfrm>
        <a:off x="0" y="3336452"/>
        <a:ext cx="8496299" cy="512714"/>
      </dsp:txXfrm>
    </dsp:sp>
    <dsp:sp modelId="{B3821178-7C83-4E64-BD67-1B80823B2E3B}">
      <dsp:nvSpPr>
        <dsp:cNvPr id="0" name=""/>
        <dsp:cNvSpPr/>
      </dsp:nvSpPr>
      <dsp:spPr>
        <a:xfrm>
          <a:off x="0" y="3896919"/>
          <a:ext cx="8496299" cy="5236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b="1" kern="1200" dirty="0" smtClean="0"/>
            <a:t>Reglamento aplicable a las Actividades de Comercialización de Energía Eléctrica. (Acuerdo Ejecutivo No. 90 del 24 de octubre del 2000).</a:t>
          </a:r>
        </a:p>
      </dsp:txBody>
      <dsp:txXfrm>
        <a:off x="0" y="3896919"/>
        <a:ext cx="8496299" cy="523693"/>
      </dsp:txXfrm>
    </dsp:sp>
    <dsp:sp modelId="{280556F0-49CE-4F4C-B61A-EE3ADFE09DA6}">
      <dsp:nvSpPr>
        <dsp:cNvPr id="0" name=""/>
        <dsp:cNvSpPr/>
      </dsp:nvSpPr>
      <dsp:spPr>
        <a:xfrm>
          <a:off x="0" y="5317756"/>
          <a:ext cx="8496299" cy="4180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200" b="1" kern="1200" dirty="0" smtClean="0"/>
            <a:t>Acuerdos emitidos por la Superintendencia General de Electricidad y Telecomunicaciones.</a:t>
          </a:r>
          <a:endParaRPr lang="es-SV" sz="1200" kern="1200" dirty="0"/>
        </a:p>
      </dsp:txBody>
      <dsp:txXfrm>
        <a:off x="0" y="5317756"/>
        <a:ext cx="8496299" cy="418082"/>
      </dsp:txXfrm>
    </dsp:sp>
    <dsp:sp modelId="{440D02A4-6325-4DCB-8000-333B58261FCD}">
      <dsp:nvSpPr>
        <dsp:cNvPr id="0" name=""/>
        <dsp:cNvSpPr/>
      </dsp:nvSpPr>
      <dsp:spPr>
        <a:xfrm>
          <a:off x="0" y="4513779"/>
          <a:ext cx="8496299" cy="684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SV" sz="1200" b="1" kern="1200" dirty="0" smtClean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SV" sz="1200" b="1" kern="1200" dirty="0" smtClean="0"/>
            <a:t>Ley Reguladora para el Otorgamiento de Concesiones de Proyectos de Generación Eléctrica en Pequeña Escala. Decreto Legislativo No. 460, del 21 de agosto de 2013</a:t>
          </a:r>
        </a:p>
        <a:p>
          <a:pPr lvl="0" algn="l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kern="1200" dirty="0"/>
        </a:p>
      </dsp:txBody>
      <dsp:txXfrm>
        <a:off x="0" y="4513779"/>
        <a:ext cx="8496299" cy="684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272E9-7CEF-4845-ADDD-E1CC4CB10F0B}" type="datetimeFigureOut">
              <a:rPr lang="es-SV" smtClean="0"/>
              <a:pPr/>
              <a:t>09/09/2014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09285-5717-4424-9AAA-F890DDD267A1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="" xmlns:p14="http://schemas.microsoft.com/office/powerpoint/2010/main" val="3314024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70C5D51-8FFD-45A5-AF02-34BD6C00A813}" type="datetimeFigureOut">
              <a:rPr lang="es-SV" smtClean="0"/>
              <a:pPr/>
              <a:t>09/09/2014</a:t>
            </a:fld>
            <a:endParaRPr lang="es-SV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SV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CC8E95D-F0D1-4380-9431-D484F648CD5C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5D51-8FFD-45A5-AF02-34BD6C00A813}" type="datetimeFigureOut">
              <a:rPr lang="es-SV" smtClean="0"/>
              <a:pPr/>
              <a:t>09/09/2014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E95D-F0D1-4380-9431-D484F648CD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5D51-8FFD-45A5-AF02-34BD6C00A813}" type="datetimeFigureOut">
              <a:rPr lang="es-SV" smtClean="0"/>
              <a:pPr/>
              <a:t>09/09/2014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E95D-F0D1-4380-9431-D484F648CD5C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5D51-8FFD-45A5-AF02-34BD6C00A813}" type="datetimeFigureOut">
              <a:rPr lang="es-SV" smtClean="0"/>
              <a:pPr/>
              <a:t>09/09/2014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E95D-F0D1-4380-9431-D484F648CD5C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70C5D51-8FFD-45A5-AF02-34BD6C00A813}" type="datetimeFigureOut">
              <a:rPr lang="es-SV" smtClean="0"/>
              <a:pPr/>
              <a:t>09/09/2014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CC8E95D-F0D1-4380-9431-D484F648CD5C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5D51-8FFD-45A5-AF02-34BD6C00A813}" type="datetimeFigureOut">
              <a:rPr lang="es-SV" smtClean="0"/>
              <a:pPr/>
              <a:t>09/09/2014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E95D-F0D1-4380-9431-D484F648CD5C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5D51-8FFD-45A5-AF02-34BD6C00A813}" type="datetimeFigureOut">
              <a:rPr lang="es-SV" smtClean="0"/>
              <a:pPr/>
              <a:t>09/09/2014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E95D-F0D1-4380-9431-D484F648CD5C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5D51-8FFD-45A5-AF02-34BD6C00A813}" type="datetimeFigureOut">
              <a:rPr lang="es-SV" smtClean="0"/>
              <a:pPr/>
              <a:t>09/09/2014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E95D-F0D1-4380-9431-D484F648CD5C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5D51-8FFD-45A5-AF02-34BD6C00A813}" type="datetimeFigureOut">
              <a:rPr lang="es-SV" smtClean="0"/>
              <a:pPr/>
              <a:t>09/09/2014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E95D-F0D1-4380-9431-D484F648CD5C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5D51-8FFD-45A5-AF02-34BD6C00A813}" type="datetimeFigureOut">
              <a:rPr lang="es-SV" smtClean="0"/>
              <a:pPr/>
              <a:t>09/09/2014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E95D-F0D1-4380-9431-D484F648CD5C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5D51-8FFD-45A5-AF02-34BD6C00A813}" type="datetimeFigureOut">
              <a:rPr lang="es-SV" smtClean="0"/>
              <a:pPr/>
              <a:t>09/09/2014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8E95D-F0D1-4380-9431-D484F648CD5C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0C5D51-8FFD-45A5-AF02-34BD6C00A813}" type="datetimeFigureOut">
              <a:rPr lang="es-SV" smtClean="0"/>
              <a:pPr/>
              <a:t>09/09/2014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SV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C8E95D-F0D1-4380-9431-D484F648CD5C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1219200" y="3645024"/>
            <a:ext cx="6858000" cy="1296144"/>
          </a:xfrm>
        </p:spPr>
        <p:txBody>
          <a:bodyPr>
            <a:noAutofit/>
          </a:bodyPr>
          <a:lstStyle/>
          <a:p>
            <a:pPr algn="ctr"/>
            <a:r>
              <a:rPr lang="es-SV" sz="2800" b="1" dirty="0" smtClean="0">
                <a:solidFill>
                  <a:srgbClr val="002060"/>
                </a:solidFill>
              </a:rPr>
              <a:t>MARCO LEGAL Y REGULATORIO DEL MERCADO ELECTRICO DE EL SALVADOR</a:t>
            </a:r>
            <a:endParaRPr lang="es-SV" sz="2800" b="1" dirty="0">
              <a:solidFill>
                <a:srgbClr val="002060"/>
              </a:solidFill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1403648" y="5301208"/>
            <a:ext cx="6858000" cy="533400"/>
          </a:xfrm>
        </p:spPr>
        <p:txBody>
          <a:bodyPr/>
          <a:lstStyle/>
          <a:p>
            <a:r>
              <a:rPr lang="es-SV" b="1" dirty="0" smtClean="0">
                <a:solidFill>
                  <a:srgbClr val="002060"/>
                </a:solidFill>
              </a:rPr>
              <a:t>SEPTIEMBRE 2014</a:t>
            </a:r>
            <a:endParaRPr lang="es-SV" b="1" dirty="0">
              <a:solidFill>
                <a:srgbClr val="002060"/>
              </a:solidFill>
            </a:endParaRPr>
          </a:p>
        </p:txBody>
      </p:sp>
      <p:pic>
        <p:nvPicPr>
          <p:cNvPr id="7" name="Picture 2" descr="D:\imagenes\logo_gobierno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70" y="1124744"/>
            <a:ext cx="2934314" cy="15121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869" y="1268760"/>
            <a:ext cx="2808312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64096"/>
          </a:xfrm>
        </p:spPr>
        <p:txBody>
          <a:bodyPr>
            <a:normAutofit fontScale="90000"/>
          </a:bodyPr>
          <a:lstStyle/>
          <a:p>
            <a:pPr algn="ctr"/>
            <a:r>
              <a:rPr lang="es-SV" sz="2800" b="1" dirty="0" smtClean="0">
                <a:solidFill>
                  <a:srgbClr val="002060"/>
                </a:solidFill>
              </a:rPr>
              <a:t>ESTRUCTURA ORGANIZATIVA</a:t>
            </a:r>
            <a:endParaRPr lang="es-SV" sz="28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ORGANIGRAMA_ACTUALIZADO_2"/>
          <p:cNvPicPr>
            <a:picLocks noChangeAspect="1" noChangeArrowheads="1"/>
          </p:cNvPicPr>
          <p:nvPr/>
        </p:nvPicPr>
        <p:blipFill>
          <a:blip r:embed="rId2" cstate="print"/>
          <a:srcRect l="3520" t="6322" r="10305" b="2526"/>
          <a:stretch>
            <a:fillRect/>
          </a:stretch>
        </p:blipFill>
        <p:spPr bwMode="auto">
          <a:xfrm>
            <a:off x="1403648" y="836712"/>
            <a:ext cx="6728358" cy="5805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2800" b="1" dirty="0" smtClean="0">
                <a:solidFill>
                  <a:srgbClr val="002060"/>
                </a:solidFill>
              </a:rPr>
              <a:t>LEY GENERAL DE ELECTRICIDAD</a:t>
            </a:r>
            <a:endParaRPr lang="es-SV" sz="2800" b="1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es-SV" dirty="0" smtClean="0">
              <a:solidFill>
                <a:srgbClr val="002060"/>
              </a:solidFill>
            </a:endParaRPr>
          </a:p>
          <a:p>
            <a:pPr algn="just"/>
            <a:r>
              <a:rPr lang="es-SV" dirty="0" smtClean="0">
                <a:solidFill>
                  <a:srgbClr val="002060"/>
                </a:solidFill>
              </a:rPr>
              <a:t>La Ley General de Electricidad norma las actividades de generación, transmisión, distribución y comercialización de energía eléctrica. Sus disposiciones son aplicables a todas las entidades que desarrollen las actividades mencionadas, sean éstas de naturaleza pública, mixta o privada, independientemente de su grado de autonomía y régimen de constitución. (Art. 1)</a:t>
            </a:r>
          </a:p>
          <a:p>
            <a:pPr algn="just"/>
            <a:endParaRPr lang="es-MX" dirty="0">
              <a:solidFill>
                <a:srgbClr val="002060"/>
              </a:solidFill>
            </a:endParaRPr>
          </a:p>
          <a:p>
            <a:pPr algn="just"/>
            <a:r>
              <a:rPr lang="es-MX" dirty="0" smtClean="0">
                <a:solidFill>
                  <a:srgbClr val="002060"/>
                </a:solidFill>
              </a:rPr>
              <a:t>La SIGET será la responsable del cumplimiento de las disposiciones de la Ley General de Electricidad. (Art. 3)</a:t>
            </a:r>
            <a:endParaRPr lang="es-SV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2800" b="1" dirty="0" smtClean="0">
                <a:solidFill>
                  <a:srgbClr val="002060"/>
                </a:solidFill>
              </a:rPr>
              <a:t>LEY GENERAL DE ELECTRICIDAD</a:t>
            </a:r>
            <a:endParaRPr lang="es-SV" sz="2800" b="1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 smtClean="0"/>
              <a:t>Art. 2. </a:t>
            </a:r>
            <a:r>
              <a:rPr lang="es-SV" sz="2000" dirty="0" smtClean="0"/>
              <a:t>La aplicación de los preceptos contenidos en la presente Ley, tomará en cuenta los siguientes objetivos:</a:t>
            </a:r>
          </a:p>
          <a:p>
            <a:pPr algn="just"/>
            <a:endParaRPr lang="es-SV" sz="2000" dirty="0" smtClean="0"/>
          </a:p>
          <a:p>
            <a:pPr marL="514350" indent="-514350" algn="just">
              <a:buFont typeface="+mj-lt"/>
              <a:buAutoNum type="alphaLcPeriod"/>
            </a:pPr>
            <a:r>
              <a:rPr lang="es-SV" sz="2000" dirty="0" smtClean="0"/>
              <a:t>Desarrollo de un </a:t>
            </a:r>
            <a:r>
              <a:rPr lang="es-SV" sz="2000" b="1" dirty="0" smtClean="0">
                <a:solidFill>
                  <a:schemeClr val="accent1"/>
                </a:solidFill>
              </a:rPr>
              <a:t>mercado competitivo </a:t>
            </a:r>
            <a:r>
              <a:rPr lang="es-SV" sz="2000" dirty="0" smtClean="0"/>
              <a:t>en las actividades de generación, transmisión, distribución y comercialización de energía eléctrica;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s-SV" sz="2000" b="1" dirty="0" smtClean="0">
                <a:solidFill>
                  <a:schemeClr val="accent1"/>
                </a:solidFill>
              </a:rPr>
              <a:t>Libre acceso</a:t>
            </a:r>
            <a:r>
              <a:rPr lang="es-SV" sz="2000" dirty="0" smtClean="0">
                <a:solidFill>
                  <a:schemeClr val="accent1"/>
                </a:solidFill>
              </a:rPr>
              <a:t> </a:t>
            </a:r>
            <a:r>
              <a:rPr lang="es-SV" sz="2000" dirty="0" smtClean="0"/>
              <a:t>de las entidades generadoras a las instalaciones de transmisión y distribución, sin más limitaciones que las señaladas por la Ley;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s-SV" sz="2000" b="1" dirty="0" smtClean="0">
                <a:solidFill>
                  <a:schemeClr val="accent1"/>
                </a:solidFill>
              </a:rPr>
              <a:t>Uso racional y eficiente </a:t>
            </a:r>
            <a:r>
              <a:rPr lang="es-SV" sz="2000" dirty="0" smtClean="0"/>
              <a:t>de los recursos;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s-SV" sz="2000" dirty="0" smtClean="0"/>
              <a:t>Fomento del </a:t>
            </a:r>
            <a:r>
              <a:rPr lang="es-SV" sz="2000" b="1" dirty="0" smtClean="0">
                <a:solidFill>
                  <a:schemeClr val="accent1"/>
                </a:solidFill>
              </a:rPr>
              <a:t>acceso al suministro de energía eléctrica </a:t>
            </a:r>
            <a:r>
              <a:rPr lang="es-SV" sz="2000" dirty="0" smtClean="0"/>
              <a:t>para todos los sectores de la población; y,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s-SV" sz="2000" b="1" dirty="0" smtClean="0">
                <a:solidFill>
                  <a:schemeClr val="accent1"/>
                </a:solidFill>
              </a:rPr>
              <a:t>Protección de los derechos de los usuarios y de todas las entidades </a:t>
            </a:r>
            <a:r>
              <a:rPr lang="es-SV" sz="2000" dirty="0" smtClean="0"/>
              <a:t>que desarrollan actividades en el sector.</a:t>
            </a:r>
            <a:endParaRPr lang="es-SV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51520" y="627661"/>
            <a:ext cx="8568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SV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Principales funciones de la SIGET en materia del Sector </a:t>
            </a:r>
            <a:r>
              <a:rPr lang="es-SV" sz="24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s-SV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léctrico</a:t>
            </a:r>
            <a:endParaRPr lang="es-ES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143000" y="2438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SV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971600" y="1700808"/>
            <a:ext cx="7704856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s-MX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Vigilar </a:t>
            </a:r>
            <a:r>
              <a:rPr lang="es-MX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 cumplimiento de la legislación y normativa en materia de electricidad.</a:t>
            </a:r>
            <a:endParaRPr lang="es-ES" sz="1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s-SV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Aprobar los pliegos </a:t>
            </a:r>
            <a:r>
              <a:rPr lang="es-SV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tarifarios (cargos y términos y condiciones) </a:t>
            </a:r>
            <a:r>
              <a:rPr lang="es-SV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las empresas distribuidoras.</a:t>
            </a:r>
            <a:endParaRPr lang="es-ES" sz="1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s-SV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Aprobar el cargo por el uso del sistema de transmisión de energía eléctrica.</a:t>
            </a:r>
            <a:endParaRPr lang="es-ES" sz="1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s-SV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Aprobar el cargo por la operación y administración del mercado mayorista de energía eléctrica</a:t>
            </a:r>
            <a:r>
              <a:rPr lang="es-SV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457200" indent="-457200" algn="just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s-MX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Aprobar el Cargo por Capacidad de los generadores.</a:t>
            </a:r>
          </a:p>
          <a:p>
            <a:pPr marL="457200" indent="-457200" algn="just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s-MX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Aprobar el Plan de Expansión del Sistema de Transmisión Nacional.</a:t>
            </a:r>
            <a:endParaRPr lang="es-ES" sz="1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s-ES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Elaborar </a:t>
            </a:r>
            <a:r>
              <a:rPr lang="es-ES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Normas, Procedimientos, metodologías </a:t>
            </a:r>
            <a:r>
              <a:rPr lang="es-ES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 Estándares Técnicos. </a:t>
            </a:r>
          </a:p>
          <a:p>
            <a:pPr marL="457200" indent="-457200" algn="just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s-ES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Supervisar el </a:t>
            </a:r>
            <a:r>
              <a:rPr lang="es-ES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cumplimiento de la Norma de Calidad de</a:t>
            </a:r>
            <a:r>
              <a:rPr lang="es-MX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es-ES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Servicio de los Sistemas de Distribución.</a:t>
            </a:r>
            <a:r>
              <a:rPr lang="es-MX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s-MX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72527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295400" y="2819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SV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67544" y="1340768"/>
            <a:ext cx="8143056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  <a:buFont typeface="+mj-lt"/>
              <a:buAutoNum type="arabicPeriod" startAt="9"/>
            </a:pPr>
            <a:r>
              <a:rPr lang="es-ES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Desarrollar </a:t>
            </a:r>
            <a:r>
              <a:rPr lang="es-ES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auditorías para verificar aspectos tales como: aplicación de los Pliegos </a:t>
            </a:r>
            <a:r>
              <a:rPr lang="es-ES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Tarifarios en la facturación a los usuarios; </a:t>
            </a:r>
            <a:r>
              <a:rPr lang="es-ES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cumplimiento de la Norma de Calidad; cumplimiento de Programas de </a:t>
            </a:r>
            <a:r>
              <a:rPr lang="es-ES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Inversión de las distribuidoras, cumplimiento de normas, procedimientos y metodologías, etc</a:t>
            </a:r>
            <a:r>
              <a:rPr lang="es-ES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457200" indent="-457200" algn="just">
              <a:spcBef>
                <a:spcPct val="50000"/>
              </a:spcBef>
              <a:buFont typeface="Wingdings" pitchFamily="2" charset="2"/>
              <a:buAutoNum type="arabicPeriod" startAt="9"/>
            </a:pPr>
            <a:r>
              <a:rPr lang="es-ES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Monitorear </a:t>
            </a:r>
            <a:r>
              <a:rPr lang="es-ES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 </a:t>
            </a:r>
            <a:r>
              <a:rPr lang="es-ES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Mercado Mayorista de energía eléctrica, con especial énfasis en </a:t>
            </a:r>
            <a:r>
              <a:rPr lang="es-ES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contratación de energía y Mercado </a:t>
            </a:r>
            <a:r>
              <a:rPr lang="es-ES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Regulador del </a:t>
            </a:r>
            <a:r>
              <a:rPr lang="es-ES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Sistema (MRS). </a:t>
            </a:r>
            <a:endParaRPr lang="es-ES" sz="1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spcBef>
                <a:spcPct val="50000"/>
              </a:spcBef>
              <a:buFont typeface="Wingdings" pitchFamily="2" charset="2"/>
              <a:buAutoNum type="arabicPeriod" startAt="9"/>
            </a:pPr>
            <a:r>
              <a:rPr lang="es-MX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Supervisar </a:t>
            </a:r>
            <a:r>
              <a:rPr lang="es-MX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cada etapa los </a:t>
            </a:r>
            <a:r>
              <a:rPr lang="es-MX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procesos de libre concurrencia para la elaboración de contratos de energía de largo plazo entre generadores y distribuidores. </a:t>
            </a:r>
          </a:p>
          <a:p>
            <a:pPr marL="457200" indent="-457200" algn="just">
              <a:spcBef>
                <a:spcPct val="50000"/>
              </a:spcBef>
              <a:buFont typeface="Wingdings" pitchFamily="2" charset="2"/>
              <a:buAutoNum type="arabicPeriod" startAt="9"/>
            </a:pPr>
            <a:r>
              <a:rPr lang="es-ES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Aprobar </a:t>
            </a:r>
            <a:r>
              <a:rPr lang="es-ES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reformas </a:t>
            </a:r>
            <a:r>
              <a:rPr lang="es-ES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 Reglamento de Operación del Sistema de Transmisión y del Mercado </a:t>
            </a:r>
            <a:r>
              <a:rPr lang="es-ES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Mayorista Basado en Costos de Producción (ROBCP).</a:t>
            </a:r>
          </a:p>
          <a:p>
            <a:pPr marL="457200" indent="-457200" algn="just">
              <a:spcBef>
                <a:spcPct val="50000"/>
              </a:spcBef>
              <a:buFont typeface="Wingdings" pitchFamily="2" charset="2"/>
              <a:buAutoNum type="arabicPeriod" startAt="9"/>
            </a:pPr>
            <a:r>
              <a:rPr lang="es-ES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Supervisar las concesiones otorgadas para el uso de los recursos hidráulicos y geotérmicos en la generación de electricidad</a:t>
            </a:r>
            <a:r>
              <a:rPr lang="es-ES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457200" indent="-457200" algn="just">
              <a:spcBef>
                <a:spcPct val="50000"/>
              </a:spcBef>
              <a:buFont typeface="Wingdings" pitchFamily="2" charset="2"/>
              <a:buAutoNum type="arabicPeriod" startAt="9"/>
            </a:pPr>
            <a:r>
              <a:rPr lang="es-ES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Otorgar permisos para la realización de estudios de proyectos de generación utilizando los recursos hidráulicos o geotérmicos </a:t>
            </a:r>
            <a:endParaRPr lang="es-MX" sz="1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67544" y="404664"/>
            <a:ext cx="82809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SV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Principales funciones de la SIGET en materia del Sector </a:t>
            </a:r>
            <a:r>
              <a:rPr lang="es-SV" sz="24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s-SV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léctrico</a:t>
            </a:r>
            <a:endParaRPr lang="es-ES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61144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295400" y="2819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SV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755576" y="1458658"/>
            <a:ext cx="785502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  <a:buFont typeface="+mj-lt"/>
              <a:buAutoNum type="arabicPeriod" startAt="15"/>
            </a:pPr>
            <a:r>
              <a:rPr lang="es-ES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Participar </a:t>
            </a:r>
            <a:r>
              <a:rPr lang="es-ES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la Comisión Regional de Interconexión Eléctrica (CRIE) y en todas las actividades que contribuyan al desarrollo y fortalecimiento del Mercado Eléctrico Regional.</a:t>
            </a:r>
          </a:p>
          <a:p>
            <a:pPr marL="457200" indent="-457200" algn="just">
              <a:spcBef>
                <a:spcPct val="50000"/>
              </a:spcBef>
              <a:buFont typeface="Wingdings" pitchFamily="2" charset="2"/>
              <a:buAutoNum type="arabicPeriod" startAt="15"/>
            </a:pPr>
            <a:r>
              <a:rPr lang="es-MX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Elaborar el Boletín de Estadísticas </a:t>
            </a:r>
            <a:r>
              <a:rPr lang="es-MX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Eléctricas.</a:t>
            </a:r>
            <a:endParaRPr lang="es-MX" sz="1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spcBef>
                <a:spcPct val="50000"/>
              </a:spcBef>
              <a:buFont typeface="Wingdings" pitchFamily="2" charset="2"/>
              <a:buAutoNum type="arabicPeriod" startAt="15"/>
            </a:pPr>
            <a:r>
              <a:rPr lang="es-MX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Resolver por </a:t>
            </a:r>
            <a:r>
              <a:rPr lang="es-MX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medio de peritos </a:t>
            </a:r>
            <a:r>
              <a:rPr lang="es-MX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es-MX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resolución de conflictos que se </a:t>
            </a:r>
            <a:r>
              <a:rPr lang="es-MX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presenten entre </a:t>
            </a:r>
            <a:r>
              <a:rPr lang="es-MX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operadores, entre </a:t>
            </a:r>
            <a:r>
              <a:rPr lang="es-MX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operadores y </a:t>
            </a:r>
            <a:r>
              <a:rPr lang="es-MX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los usuarios finales, o entre </a:t>
            </a:r>
            <a:r>
              <a:rPr lang="es-MX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operadores y </a:t>
            </a:r>
            <a:r>
              <a:rPr lang="es-MX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Unidad de </a:t>
            </a:r>
            <a:r>
              <a:rPr lang="es-MX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Transacciones (UT). </a:t>
            </a:r>
            <a:endParaRPr lang="es-MX" sz="1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spcBef>
                <a:spcPct val="50000"/>
              </a:spcBef>
              <a:buFont typeface="Wingdings" pitchFamily="2" charset="2"/>
              <a:buAutoNum type="arabicPeriod" startAt="15"/>
            </a:pPr>
            <a:r>
              <a:rPr lang="es-ES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Certificar proyectos de generación de energía eléctrica con fuentes renovables para gozar de los incentivos fiscales correspondientes. </a:t>
            </a:r>
            <a:endParaRPr lang="es-ES" sz="16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spcBef>
                <a:spcPct val="50000"/>
              </a:spcBef>
              <a:buFont typeface="Wingdings" pitchFamily="2" charset="2"/>
              <a:buAutoNum type="arabicPeriod" startAt="15"/>
            </a:pPr>
            <a:r>
              <a:rPr lang="es-ES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Seguimiento de proyectos de generación de energía eléctrica basados en Energías Renovables No Convencionales (ERNC).</a:t>
            </a:r>
          </a:p>
          <a:p>
            <a:pPr marL="457200" indent="-457200" algn="just">
              <a:spcBef>
                <a:spcPct val="50000"/>
              </a:spcBef>
              <a:buFont typeface="Wingdings" pitchFamily="2" charset="2"/>
              <a:buAutoNum type="arabicPeriod" startAt="15"/>
            </a:pPr>
            <a:r>
              <a:rPr lang="es-ES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Opinar sobre propuesta de reformas legales vinculadas al sector eléctrico.</a:t>
            </a:r>
            <a:endParaRPr lang="es-ES" sz="1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spcBef>
                <a:spcPct val="50000"/>
              </a:spcBef>
              <a:buFont typeface="Wingdings" pitchFamily="2" charset="2"/>
              <a:buAutoNum type="arabicPeriod" startAt="15"/>
            </a:pPr>
            <a:r>
              <a:rPr lang="es-MX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Actualizar anualmente la tasa de renovación del registro y el valor de las multas, de conformidad a lo establecido en la Ley General de Electricidad.</a:t>
            </a:r>
            <a:endParaRPr lang="es-MX" sz="1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9552" y="627661"/>
            <a:ext cx="79186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SV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Principales funciones de la SIGET en materia del Sector </a:t>
            </a:r>
            <a:r>
              <a:rPr lang="es-SV" sz="24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s-SV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léctrico</a:t>
            </a:r>
            <a:endParaRPr lang="es-ES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70154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6104"/>
          </a:xfrm>
        </p:spPr>
        <p:txBody>
          <a:bodyPr>
            <a:normAutofit fontScale="90000"/>
          </a:bodyPr>
          <a:lstStyle/>
          <a:p>
            <a:r>
              <a:rPr lang="es-SV" b="1" dirty="0" smtClean="0">
                <a:solidFill>
                  <a:srgbClr val="002060"/>
                </a:solidFill>
              </a:rPr>
              <a:t>ANTECEDENTES</a:t>
            </a:r>
            <a:endParaRPr lang="es-SV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3 Marcador de contenid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18246749"/>
              </p:ext>
            </p:extLst>
          </p:nvPr>
        </p:nvGraphicFramePr>
        <p:xfrm>
          <a:off x="443792" y="1772816"/>
          <a:ext cx="8304671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443793" y="1073024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rgbClr val="002060"/>
                </a:solidFill>
              </a:rPr>
              <a:t>Antes de 1996,  el sector eléctrico de El Salvador estaba integrado vertical y horizontalmente, siendo CEL la institución autónoma del Estado que operaba y regulaba el sector.</a:t>
            </a:r>
            <a:endParaRPr lang="es-SV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0E9D06D-C91C-493C-AA8F-BF6766ECBF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00E9D06D-C91C-493C-AA8F-BF6766ECBF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753B87-43B8-4A03-B7FB-88E298CC0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33753B87-43B8-4A03-B7FB-88E298CC05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F4E29D-5D46-4C09-A924-687B4E481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D1F4E29D-5D46-4C09-A924-687B4E4812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01D1AEF-25EC-415C-A1F6-422FCF38B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001D1AEF-25EC-415C-A1F6-422FCF38B6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60D3C2-57FB-4292-897C-4BE0E8F44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0560D3C2-57FB-4292-897C-4BE0E8F44A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E5B3A3-77C4-4E82-9DB0-85C891464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D1E5B3A3-77C4-4E82-9DB0-85C8914646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2CA1347-5714-4300-A583-5A27C466B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52CA1347-5714-4300-A583-5A27C466B1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B3200BD-F45E-4807-8A26-E3B56E74DB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2B3200BD-F45E-4807-8A26-E3B56E74DB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C7D0F8C-8A43-4514-8E11-89B425227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BC7D0F8C-8A43-4514-8E11-89B425227D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1907D3C-2725-439A-B078-4FEEC78C3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51907D3C-2725-439A-B078-4FEEC78C3B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es-SV" sz="2800" b="1" dirty="0" smtClean="0">
                <a:solidFill>
                  <a:srgbClr val="002060"/>
                </a:solidFill>
              </a:rPr>
              <a:t>MARCO LEGAL NACIONAL</a:t>
            </a:r>
            <a:endParaRPr lang="es-SV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="" xmlns:p14="http://schemas.microsoft.com/office/powerpoint/2010/main" val="2907282620"/>
              </p:ext>
            </p:extLst>
          </p:nvPr>
        </p:nvGraphicFramePr>
        <p:xfrm>
          <a:off x="323528" y="764704"/>
          <a:ext cx="8496300" cy="60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1B5935-1213-4249-A317-AD844D4D7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D51B5935-1213-4249-A317-AD844D4D71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C6C689-257D-4099-8C0D-573BAD00A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B3C6C689-257D-4099-8C0D-573BAD00A4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164374-EE5C-4364-B5F1-43ADF7E707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84164374-EE5C-4364-B5F1-43ADF7E707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20156D4-BE01-4B1F-B986-29096E679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E20156D4-BE01-4B1F-B986-29096E679E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7E321C-9C77-482F-8F70-7F74D02CC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0D7E321C-9C77-482F-8F70-7F74D02CC9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75F1EB4-E4A8-43B7-8F08-CEA7A6524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E75F1EB4-E4A8-43B7-8F08-CEA7A65249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2FAFA67-8B40-407C-AD59-7CF7D3C38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F2FAFA67-8B40-407C-AD59-7CF7D3C387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7801AB-FEF8-44D8-A6E7-67D89503C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4E7801AB-FEF8-44D8-A6E7-67D89503C7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821178-7C83-4E64-BD67-1B80823B2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B3821178-7C83-4E64-BD67-1B80823B2E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0556F0-49CE-4F4C-B61A-EE3ADFE09D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280556F0-49CE-4F4C-B61A-EE3ADFE09D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0D02A4-6325-4DCB-8000-333B58261F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graphicEl>
                                              <a:dgm id="{440D02A4-6325-4DCB-8000-333B58261F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 smtClean="0">
                <a:solidFill>
                  <a:srgbClr val="002060"/>
                </a:solidFill>
              </a:rPr>
              <a:t>MARCO LEGAL REGIONAL</a:t>
            </a:r>
            <a:endParaRPr lang="es-SV" sz="2800" b="1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s-SV" sz="3400" b="1" dirty="0">
                <a:solidFill>
                  <a:srgbClr val="002060"/>
                </a:solidFill>
              </a:rPr>
              <a:t>Tratado Marco del Mercado Eléctrico de América Central, suscrito en 1996 y ratificado en 1998.</a:t>
            </a:r>
          </a:p>
          <a:p>
            <a:pPr marL="365760" lvl="1" indent="0" algn="just">
              <a:buNone/>
            </a:pPr>
            <a:endParaRPr lang="es-MX" sz="2700" b="1" dirty="0" smtClean="0">
              <a:solidFill>
                <a:srgbClr val="002060"/>
              </a:solidFill>
            </a:endParaRPr>
          </a:p>
          <a:p>
            <a:pPr marL="365760" lvl="1" indent="0" algn="just">
              <a:buNone/>
            </a:pPr>
            <a:r>
              <a:rPr lang="es-MX" sz="3200" b="1" dirty="0" smtClean="0">
                <a:solidFill>
                  <a:srgbClr val="002060"/>
                </a:solidFill>
              </a:rPr>
              <a:t>El </a:t>
            </a:r>
            <a:r>
              <a:rPr lang="es-MX" sz="3200" b="1" dirty="0">
                <a:solidFill>
                  <a:srgbClr val="002060"/>
                </a:solidFill>
              </a:rPr>
              <a:t>Tratado Marco del Mercado Eléctrico de América Central tiene como objeto la formación y crecimiento gradual de un Mercado Eléctrico regional competitivo, basado en el trato recíproco y no discriminatorio, que contribuya al desarrollo sostenible de la región dentro de un marco de respeto y protección al medio ambiente.</a:t>
            </a:r>
            <a:endParaRPr lang="es-SV" sz="3200" b="1" dirty="0">
              <a:solidFill>
                <a:srgbClr val="002060"/>
              </a:solidFill>
            </a:endParaRPr>
          </a:p>
          <a:p>
            <a:pPr algn="just"/>
            <a:endParaRPr lang="es-SV" sz="30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algn="just">
              <a:buFont typeface="Wingdings" pitchFamily="2" charset="2"/>
              <a:buChar char="Ø"/>
            </a:pPr>
            <a:r>
              <a:rPr lang="es-SV" sz="3400" b="1" dirty="0">
                <a:solidFill>
                  <a:srgbClr val="002060"/>
                </a:solidFill>
              </a:rPr>
              <a:t>Primer Protocolo al Tratado Marco, 1997</a:t>
            </a:r>
          </a:p>
          <a:p>
            <a:pPr algn="just">
              <a:buFont typeface="Wingdings" pitchFamily="2" charset="2"/>
              <a:buChar char="Ø"/>
            </a:pPr>
            <a:r>
              <a:rPr lang="es-SV" sz="3400" b="1" dirty="0">
                <a:solidFill>
                  <a:srgbClr val="002060"/>
                </a:solidFill>
              </a:rPr>
              <a:t>Segundo Protocolo al Tratado Marco, 2007</a:t>
            </a:r>
          </a:p>
          <a:p>
            <a:pPr algn="just">
              <a:buFont typeface="Wingdings" pitchFamily="2" charset="2"/>
              <a:buChar char="Ø"/>
            </a:pPr>
            <a:r>
              <a:rPr lang="es-SV" sz="3400" b="1" dirty="0">
                <a:solidFill>
                  <a:srgbClr val="002060"/>
                </a:solidFill>
              </a:rPr>
              <a:t>Reglamento del Mercado Eléctrico </a:t>
            </a:r>
            <a:r>
              <a:rPr lang="es-SV" sz="3400" b="1" dirty="0" smtClean="0">
                <a:solidFill>
                  <a:srgbClr val="002060"/>
                </a:solidFill>
              </a:rPr>
              <a:t>Regional </a:t>
            </a:r>
            <a:r>
              <a:rPr lang="es-SV" sz="3400" b="1" dirty="0">
                <a:solidFill>
                  <a:srgbClr val="002060"/>
                </a:solidFill>
              </a:rPr>
              <a:t>-RMER- aprobado en 2005.</a:t>
            </a:r>
          </a:p>
          <a:p>
            <a:pPr algn="just">
              <a:buFont typeface="Wingdings" pitchFamily="2" charset="2"/>
              <a:buChar char="Ø"/>
            </a:pPr>
            <a:r>
              <a:rPr lang="es-SV" sz="3400" b="1" dirty="0">
                <a:solidFill>
                  <a:srgbClr val="002060"/>
                </a:solidFill>
              </a:rPr>
              <a:t>Las Resoluciones de la Comisión Regional de Interconexión Eléctrica  –CRIE-</a:t>
            </a:r>
          </a:p>
          <a:p>
            <a:pPr marL="0" indent="0">
              <a:buNone/>
            </a:pPr>
            <a:endParaRPr lang="es-SV" dirty="0"/>
          </a:p>
        </p:txBody>
      </p:sp>
    </p:spTree>
    <p:extLst>
      <p:ext uri="{BB962C8B-B14F-4D97-AF65-F5344CB8AC3E}">
        <p14:creationId xmlns="" xmlns:p14="http://schemas.microsoft.com/office/powerpoint/2010/main" val="40570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2800" b="1" dirty="0" smtClean="0">
                <a:solidFill>
                  <a:srgbClr val="002060"/>
                </a:solidFill>
              </a:rPr>
              <a:t>LEY DE CREACIÓN DE LA SIGET</a:t>
            </a:r>
            <a:endParaRPr lang="es-SV" sz="2800" b="1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2000" b="1" dirty="0" smtClean="0">
                <a:solidFill>
                  <a:srgbClr val="002060"/>
                </a:solidFill>
              </a:rPr>
              <a:t>La SIGET tiene personalidad jurídica y patrimonio propio (Art. 3)</a:t>
            </a:r>
            <a:endParaRPr lang="es-SV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SV" sz="2400" dirty="0" smtClean="0"/>
          </a:p>
          <a:p>
            <a:r>
              <a:rPr lang="es-SV" sz="2000" b="1" dirty="0" smtClean="0">
                <a:solidFill>
                  <a:srgbClr val="002060"/>
                </a:solidFill>
              </a:rPr>
              <a:t>COMPETENCIA</a:t>
            </a:r>
          </a:p>
          <a:p>
            <a:endParaRPr lang="es-SV" sz="2400" dirty="0" smtClean="0"/>
          </a:p>
          <a:p>
            <a:pPr lvl="1" algn="just"/>
            <a:r>
              <a:rPr lang="es-SV" sz="2400" b="1" dirty="0" smtClean="0">
                <a:solidFill>
                  <a:srgbClr val="002060"/>
                </a:solidFill>
              </a:rPr>
              <a:t>Art. 4.- </a:t>
            </a:r>
            <a:r>
              <a:rPr lang="es-SV" sz="2400" dirty="0" smtClean="0">
                <a:solidFill>
                  <a:srgbClr val="002060"/>
                </a:solidFill>
              </a:rPr>
              <a:t>La SIGET es la </a:t>
            </a:r>
            <a:r>
              <a:rPr lang="es-SV" sz="2400" b="1" dirty="0" smtClean="0">
                <a:solidFill>
                  <a:srgbClr val="002060"/>
                </a:solidFill>
              </a:rPr>
              <a:t>entidad competente para aplicar las normas </a:t>
            </a:r>
            <a:r>
              <a:rPr lang="es-SV" sz="2400" dirty="0" smtClean="0">
                <a:solidFill>
                  <a:srgbClr val="002060"/>
                </a:solidFill>
              </a:rPr>
              <a:t>contenidas en tratados internacionales sobre electricidad y telecomunicaciones vigentes en El Salvador; en las leyes que rigen los sectores de Electricidad y de Telecomunicaciones; y sus reglamentos; así como para conocer del incumplimiento de las mismas.</a:t>
            </a:r>
          </a:p>
          <a:p>
            <a:pPr lvl="1"/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2800" b="1" dirty="0" smtClean="0">
                <a:solidFill>
                  <a:srgbClr val="002060"/>
                </a:solidFill>
              </a:rPr>
              <a:t>LEY DE CREACIÓN DE LA SIGET</a:t>
            </a:r>
            <a:endParaRPr lang="es-SV" sz="2800" b="1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SV" sz="2000" b="1" dirty="0" smtClean="0">
                <a:solidFill>
                  <a:srgbClr val="002060"/>
                </a:solidFill>
              </a:rPr>
              <a:t>ATRIBUCIONES</a:t>
            </a:r>
          </a:p>
          <a:p>
            <a:endParaRPr lang="es-SV" sz="2400" dirty="0" smtClean="0"/>
          </a:p>
          <a:p>
            <a:pPr marL="514350" indent="-514350" algn="just">
              <a:buFont typeface="+mj-lt"/>
              <a:buAutoNum type="alphaLcPeriod"/>
            </a:pPr>
            <a:r>
              <a:rPr lang="es-SV" sz="1900" b="1" dirty="0" smtClean="0">
                <a:solidFill>
                  <a:schemeClr val="accent1"/>
                </a:solidFill>
              </a:rPr>
              <a:t>Aplicar los tratados, leyes y reglamentos que regulen </a:t>
            </a:r>
            <a:r>
              <a:rPr lang="es-SV" sz="1900" dirty="0" smtClean="0"/>
              <a:t>las actividades de los sectores de electricidad y de telecomunicaciones;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s-SV" sz="1900" b="1" dirty="0" smtClean="0">
                <a:solidFill>
                  <a:schemeClr val="accent1"/>
                </a:solidFill>
              </a:rPr>
              <a:t>Aprobar las tarifas</a:t>
            </a:r>
            <a:r>
              <a:rPr lang="es-SV" sz="1900" dirty="0" smtClean="0"/>
              <a:t> a que se refieren las leyes de electricidad y de telecomunicaciones;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s-SV" sz="1900" b="1" dirty="0" smtClean="0">
                <a:solidFill>
                  <a:schemeClr val="accent1"/>
                </a:solidFill>
              </a:rPr>
              <a:t>Dictar normas y estándares técnicos </a:t>
            </a:r>
            <a:r>
              <a:rPr lang="es-SV" sz="1900" dirty="0" smtClean="0"/>
              <a:t>aplicables a los sectores de electricidad y de telecomunicaciones;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s-SV" sz="1900" b="1" dirty="0" smtClean="0">
                <a:solidFill>
                  <a:schemeClr val="accent1"/>
                </a:solidFill>
              </a:rPr>
              <a:t>Dirimir conflictos </a:t>
            </a:r>
            <a:r>
              <a:rPr lang="es-SV" sz="1900" dirty="0" smtClean="0"/>
              <a:t>entre operadores de los sectores de electricidad y de telecomunicaciones, de conformidad a lo dispuesto en las normas aplicables;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s-SV" sz="1900" dirty="0" smtClean="0"/>
              <a:t>Informar a la autoridad respectiva de la existencia de prácticas que atenten contra la libre competencia;</a:t>
            </a:r>
            <a:endParaRPr lang="es-SV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2800" b="1" dirty="0" smtClean="0">
                <a:solidFill>
                  <a:srgbClr val="002060"/>
                </a:solidFill>
              </a:rPr>
              <a:t>LEY DE CREACIÓN DE LA SIGET</a:t>
            </a:r>
            <a:endParaRPr lang="es-SV" sz="2800" b="1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2000" b="1" dirty="0" smtClean="0">
                <a:solidFill>
                  <a:srgbClr val="002060"/>
                </a:solidFill>
              </a:rPr>
              <a:t>ATRIBUCIONES</a:t>
            </a:r>
          </a:p>
          <a:p>
            <a:pPr algn="just">
              <a:buNone/>
            </a:pPr>
            <a:endParaRPr lang="es-SV" sz="2400" dirty="0" smtClean="0"/>
          </a:p>
          <a:p>
            <a:pPr marL="457200" indent="-457200" algn="just">
              <a:buFont typeface="+mj-lt"/>
              <a:buAutoNum type="alphaLcPeriod" startAt="6"/>
            </a:pPr>
            <a:r>
              <a:rPr lang="es-SV" sz="1900" dirty="0" smtClean="0"/>
              <a:t>Publicar semestralmente la </a:t>
            </a:r>
            <a:r>
              <a:rPr lang="es-SV" sz="1900" b="1" dirty="0" smtClean="0">
                <a:solidFill>
                  <a:schemeClr val="accent1"/>
                </a:solidFill>
              </a:rPr>
              <a:t>información estadística </a:t>
            </a:r>
            <a:r>
              <a:rPr lang="es-SV" sz="1900" dirty="0" smtClean="0"/>
              <a:t>de los sectores de electricidad y de telecomunicaciones;</a:t>
            </a:r>
          </a:p>
          <a:p>
            <a:pPr marL="457200" indent="-457200" algn="just">
              <a:buFont typeface="+mj-lt"/>
              <a:buAutoNum type="alphaLcPeriod" startAt="6"/>
            </a:pPr>
            <a:r>
              <a:rPr lang="es-SV" sz="1900" dirty="0" smtClean="0"/>
              <a:t>Mantener la más estrecha </a:t>
            </a:r>
            <a:r>
              <a:rPr lang="es-SV" sz="1900" b="1" dirty="0" smtClean="0">
                <a:solidFill>
                  <a:schemeClr val="accent1"/>
                </a:solidFill>
              </a:rPr>
              <a:t>relación de coordinación </a:t>
            </a:r>
            <a:r>
              <a:rPr lang="es-SV" sz="1900" dirty="0" smtClean="0"/>
              <a:t>con las autoridades en materia de medio ambiente;</a:t>
            </a:r>
          </a:p>
          <a:p>
            <a:pPr marL="457200" indent="-457200" algn="just">
              <a:buFont typeface="+mj-lt"/>
              <a:buAutoNum type="alphaLcPeriod" startAt="6"/>
            </a:pPr>
            <a:r>
              <a:rPr lang="es-SV" sz="1900" dirty="0" smtClean="0"/>
              <a:t>Requerir y obtener de las personas que realicen actividades en los sectores de electricidad y de telecomunicaciones, </a:t>
            </a:r>
            <a:r>
              <a:rPr lang="es-SV" sz="1900" b="1" dirty="0" smtClean="0">
                <a:solidFill>
                  <a:schemeClr val="accent1"/>
                </a:solidFill>
              </a:rPr>
              <a:t>la información necesaria para el cumplimiento de sus objetivos.</a:t>
            </a:r>
            <a:r>
              <a:rPr lang="es-SV" sz="1900" dirty="0" smtClean="0"/>
              <a:t> El reglamento de la presente Ley determinará la información que tendrá el carácter de confidencial;</a:t>
            </a:r>
          </a:p>
          <a:p>
            <a:pPr marL="457200" indent="-457200" algn="just">
              <a:buFont typeface="+mj-lt"/>
              <a:buAutoNum type="alphaLcPeriod" startAt="6"/>
            </a:pPr>
            <a:r>
              <a:rPr lang="es-SV" sz="1900" b="1" dirty="0" smtClean="0">
                <a:solidFill>
                  <a:schemeClr val="accent1"/>
                </a:solidFill>
              </a:rPr>
              <a:t>Establecer, mantener y fomentar relaciones de cooperación </a:t>
            </a:r>
            <a:r>
              <a:rPr lang="es-SV" sz="1900" dirty="0" smtClean="0"/>
              <a:t>con instituciones u organismos extranjeros y multilaterales vinculados a los sectores de electricidad y de telecomunicaciones;</a:t>
            </a:r>
            <a:endParaRPr lang="es-SV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2800" b="1" dirty="0" smtClean="0">
                <a:solidFill>
                  <a:srgbClr val="002060"/>
                </a:solidFill>
              </a:rPr>
              <a:t>LEY DE CREACIÓN DE LA SIGET</a:t>
            </a:r>
            <a:endParaRPr lang="es-SV" sz="2800" b="1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SV" sz="2200" b="1" dirty="0" smtClean="0">
                <a:solidFill>
                  <a:srgbClr val="002060"/>
                </a:solidFill>
              </a:rPr>
              <a:t>ATRIBUCIONES</a:t>
            </a:r>
          </a:p>
          <a:p>
            <a:pPr marL="457200" indent="-457200" algn="just">
              <a:buFont typeface="+mj-lt"/>
              <a:buAutoNum type="alphaLcPeriod" startAt="10"/>
            </a:pPr>
            <a:endParaRPr lang="es-SV" sz="2400" dirty="0" smtClean="0"/>
          </a:p>
          <a:p>
            <a:pPr marL="457200" indent="-457200" algn="just">
              <a:buFont typeface="+mj-lt"/>
              <a:buAutoNum type="alphaLcPeriod" startAt="10"/>
            </a:pPr>
            <a:r>
              <a:rPr lang="es-SV" sz="2000" dirty="0" smtClean="0"/>
              <a:t>Elaborar el proyecto de su presupuesto especial y sus modificaciones, y presentarlo a la Asamblea Legislativa para su aprobación, de conformidad con la legislación aplicable;</a:t>
            </a:r>
          </a:p>
          <a:p>
            <a:pPr marL="457200" indent="-457200" algn="just">
              <a:buFont typeface="+mj-lt"/>
              <a:buAutoNum type="alphaLcPeriod" startAt="10"/>
            </a:pPr>
            <a:r>
              <a:rPr lang="es-SV" sz="2000" dirty="0" smtClean="0"/>
              <a:t>Presentar a la Asamblea Legislativa por medio del Ministerio de Economía, dentro de los dos meses siguientes a la terminación de cada año, su </a:t>
            </a:r>
            <a:r>
              <a:rPr lang="es-SV" sz="2000" b="1" dirty="0" smtClean="0">
                <a:solidFill>
                  <a:schemeClr val="accent1"/>
                </a:solidFill>
              </a:rPr>
              <a:t>informe de labores, y de la situación de los sectores bajo su regulación</a:t>
            </a:r>
            <a:r>
              <a:rPr lang="es-SV" sz="2000" dirty="0" smtClean="0"/>
              <a:t>;</a:t>
            </a:r>
          </a:p>
          <a:p>
            <a:pPr marL="457200" indent="-457200" algn="just">
              <a:buFont typeface="+mj-lt"/>
              <a:buAutoNum type="alphaLcPeriod" startAt="10"/>
            </a:pPr>
            <a:r>
              <a:rPr lang="es-SV" sz="2000" dirty="0" smtClean="0"/>
              <a:t>Contratar a su personal y establecer su régimen de remuneraciones, tomando como referencia para ello los niveles salariales de las empresas privadas de los sectores de electricidad y de telecomunicaciones;</a:t>
            </a:r>
          </a:p>
          <a:p>
            <a:pPr marL="457200" indent="-457200" algn="just">
              <a:buFont typeface="+mj-lt"/>
              <a:buAutoNum type="alphaLcPeriod" startAt="10"/>
            </a:pPr>
            <a:r>
              <a:rPr lang="es-SV" sz="2000" dirty="0" smtClean="0"/>
              <a:t>Contratar anualmente los servicios de una firma especializada para que realice la Auditoría integral de sus actuaciones;</a:t>
            </a:r>
          </a:p>
          <a:p>
            <a:pPr marL="457200" indent="-457200" algn="just">
              <a:buFont typeface="+mj-lt"/>
              <a:buAutoNum type="alphaLcPeriod" startAt="10"/>
            </a:pPr>
            <a:r>
              <a:rPr lang="es-SV" sz="2000" dirty="0" smtClean="0"/>
              <a:t>Formular el proyecto de Reglamento de la presente Ley y someterlo a consideración del Presidente de la República, para su aprobación;</a:t>
            </a:r>
            <a:endParaRPr lang="es-SV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2800" b="1" dirty="0" smtClean="0">
                <a:solidFill>
                  <a:srgbClr val="002060"/>
                </a:solidFill>
              </a:rPr>
              <a:t>LEY DE CREACIÓN DE LA SIGET</a:t>
            </a:r>
            <a:endParaRPr lang="es-SV" sz="2800" b="1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SV" sz="2400" b="1" dirty="0" smtClean="0">
                <a:solidFill>
                  <a:srgbClr val="002060"/>
                </a:solidFill>
              </a:rPr>
              <a:t>ATRIBUCIONES</a:t>
            </a:r>
          </a:p>
          <a:p>
            <a:pPr marL="457200" indent="-457200">
              <a:buFont typeface="+mj-lt"/>
              <a:buAutoNum type="alphaLcPeriod" startAt="10"/>
            </a:pPr>
            <a:endParaRPr lang="es-SV" sz="2400" dirty="0" smtClean="0"/>
          </a:p>
          <a:p>
            <a:pPr marL="457200" indent="-457200" algn="just">
              <a:buFont typeface="+mj-lt"/>
              <a:buAutoNum type="alphaLcPeriod" startAt="15"/>
            </a:pPr>
            <a:r>
              <a:rPr lang="es-SV" sz="1900" dirty="0" smtClean="0"/>
              <a:t>Dictar las normas administrativas aplicables en la institución;</a:t>
            </a:r>
          </a:p>
          <a:p>
            <a:pPr marL="457200" indent="-457200" algn="just">
              <a:buFont typeface="+mj-lt"/>
              <a:buAutoNum type="alphaLcPeriod" startAt="15"/>
            </a:pPr>
            <a:r>
              <a:rPr lang="es-SV" sz="1900" dirty="0" smtClean="0"/>
              <a:t>Adquirir y disponer, a cualquier título y de conformidad con las normas aplicables, de los bienes necesarios para el cumplimiento de sus objetivos;</a:t>
            </a:r>
          </a:p>
          <a:p>
            <a:pPr marL="457200" indent="-457200" algn="just">
              <a:buFont typeface="+mj-lt"/>
              <a:buAutoNum type="alphaLcPeriod" startAt="15"/>
            </a:pPr>
            <a:r>
              <a:rPr lang="es-SV" sz="1900" dirty="0" smtClean="0"/>
              <a:t>Representar al país ante organizaciones internacionales relacionadas con los sectores de electricidad y de telecomunicaciones;</a:t>
            </a:r>
          </a:p>
          <a:p>
            <a:pPr marL="457200" indent="-457200" algn="just">
              <a:buFont typeface="+mj-lt"/>
              <a:buAutoNum type="alphaLcPeriod" startAt="15"/>
            </a:pPr>
            <a:r>
              <a:rPr lang="es-SV" sz="1900" dirty="0" smtClean="0"/>
              <a:t>Realizar las gestiones de órbitas de los satélites, y coordinar su operación con satélites extranjeros; así como con organismos y empresas internacionales; y,</a:t>
            </a:r>
          </a:p>
          <a:p>
            <a:pPr marL="457200" indent="-457200" algn="just">
              <a:buFont typeface="+mj-lt"/>
              <a:buAutoNum type="alphaLcPeriod" startAt="15"/>
            </a:pPr>
            <a:r>
              <a:rPr lang="es-SV" sz="1900" dirty="0" smtClean="0"/>
              <a:t>Realizar todos los actos, contratos y operaciones que sean necesarios para cumplir con los objetivos que le impongan las leyes, reglamentos y demás disposiciones de carácter general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632</TotalTime>
  <Words>1747</Words>
  <Application>Microsoft Office PowerPoint</Application>
  <PresentationFormat>Presentación en pantalla (4:3)</PresentationFormat>
  <Paragraphs>123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Origen</vt:lpstr>
      <vt:lpstr>MARCO LEGAL Y REGULATORIO DEL MERCADO ELECTRICO DE EL SALVADOR</vt:lpstr>
      <vt:lpstr>ANTECEDENTES</vt:lpstr>
      <vt:lpstr>MARCO LEGAL NACIONAL</vt:lpstr>
      <vt:lpstr>MARCO LEGAL REGIONAL</vt:lpstr>
      <vt:lpstr>LEY DE CREACIÓN DE LA SIGET</vt:lpstr>
      <vt:lpstr>LEY DE CREACIÓN DE LA SIGET</vt:lpstr>
      <vt:lpstr>LEY DE CREACIÓN DE LA SIGET</vt:lpstr>
      <vt:lpstr>LEY DE CREACIÓN DE LA SIGET</vt:lpstr>
      <vt:lpstr>LEY DE CREACIÓN DE LA SIGET</vt:lpstr>
      <vt:lpstr>ESTRUCTURA ORGANIZATIVA</vt:lpstr>
      <vt:lpstr>LEY GENERAL DE ELECTRICIDAD</vt:lpstr>
      <vt:lpstr>LEY GENERAL DE ELECTRICIDAD</vt:lpstr>
      <vt:lpstr>Diapositiva 13</vt:lpstr>
      <vt:lpstr>Diapositiva 14</vt:lpstr>
      <vt:lpstr>Diapositiva 15</vt:lpstr>
    </vt:vector>
  </TitlesOfParts>
  <Company>SIGET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SIGET</dc:creator>
  <cp:lastModifiedBy>siget</cp:lastModifiedBy>
  <cp:revision>65</cp:revision>
  <dcterms:created xsi:type="dcterms:W3CDTF">2014-04-10T14:15:25Z</dcterms:created>
  <dcterms:modified xsi:type="dcterms:W3CDTF">2014-09-09T20:26:55Z</dcterms:modified>
</cp:coreProperties>
</file>