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96" r:id="rId2"/>
  </p:sldMasterIdLst>
  <p:notesMasterIdLst>
    <p:notesMasterId r:id="rId10"/>
  </p:notesMasterIdLst>
  <p:sldIdLst>
    <p:sldId id="279" r:id="rId3"/>
    <p:sldId id="271" r:id="rId4"/>
    <p:sldId id="294" r:id="rId5"/>
    <p:sldId id="296" r:id="rId6"/>
    <p:sldId id="297" r:id="rId7"/>
    <p:sldId id="295" r:id="rId8"/>
    <p:sldId id="298" r:id="rId9"/>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23C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94676" autoAdjust="0"/>
  </p:normalViewPr>
  <p:slideViewPr>
    <p:cSldViewPr>
      <p:cViewPr varScale="1">
        <p:scale>
          <a:sx n="107" d="100"/>
          <a:sy n="107" d="100"/>
        </p:scale>
        <p:origin x="-90" y="-120"/>
      </p:cViewPr>
      <p:guideLst>
        <p:guide orient="horz" pos="2160"/>
        <p:guide pos="2880"/>
      </p:guideLst>
    </p:cSldViewPr>
  </p:slideViewPr>
  <p:notesTextViewPr>
    <p:cViewPr>
      <p:scale>
        <a:sx n="1" d="1"/>
        <a:sy n="1" d="1"/>
      </p:scale>
      <p:origin x="0" y="0"/>
    </p:cViewPr>
  </p:notesTextViewPr>
  <p:sorterViewPr>
    <p:cViewPr>
      <p:scale>
        <a:sx n="100" d="100"/>
        <a:sy n="100" d="100"/>
      </p:scale>
      <p:origin x="0" y="8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4417B2-1A39-4312-8629-58A79154FE1A}" type="doc">
      <dgm:prSet loTypeId="urn:microsoft.com/office/officeart/2005/8/layout/hProcess9" loCatId="process" qsTypeId="urn:microsoft.com/office/officeart/2005/8/quickstyle/3d2" qsCatId="3D" csTypeId="urn:microsoft.com/office/officeart/2005/8/colors/accent1_2#2" csCatId="accent1" phldr="1"/>
      <dgm:spPr/>
    </dgm:pt>
    <dgm:pt modelId="{3B518443-896E-4A55-A4FA-390AD968FF14}">
      <dgm:prSet phldrT="[Text]"/>
      <dgm:spPr>
        <a:xfrm>
          <a:off x="2712" y="1013020"/>
          <a:ext cx="1357550" cy="1091808"/>
        </a:xfrm>
        <a:prstGeom prst="roundRect">
          <a:avLst/>
        </a:prstGeom>
        <a:gradFill rotWithShape="0">
          <a:gsLst>
            <a:gs pos="0">
              <a:srgbClr val="FF6633">
                <a:hueOff val="0"/>
                <a:satOff val="0"/>
                <a:lumOff val="0"/>
                <a:alphaOff val="0"/>
                <a:shade val="51000"/>
                <a:satMod val="130000"/>
              </a:srgbClr>
            </a:gs>
            <a:gs pos="80000">
              <a:srgbClr val="FF6633">
                <a:hueOff val="0"/>
                <a:satOff val="0"/>
                <a:lumOff val="0"/>
                <a:alphaOff val="0"/>
                <a:shade val="93000"/>
                <a:satMod val="130000"/>
              </a:srgbClr>
            </a:gs>
            <a:gs pos="100000">
              <a:srgbClr val="FF6633">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dirty="0" smtClean="0">
              <a:solidFill>
                <a:srgbClr val="FFFFFF"/>
              </a:solidFill>
              <a:latin typeface="Arial"/>
              <a:ea typeface="+mn-ea"/>
              <a:cs typeface="+mn-cs"/>
            </a:rPr>
            <a:t>EPA Regulations</a:t>
          </a:r>
          <a:endParaRPr lang="en-US" dirty="0">
            <a:solidFill>
              <a:srgbClr val="FFFFFF"/>
            </a:solidFill>
            <a:latin typeface="Arial"/>
            <a:ea typeface="+mn-ea"/>
            <a:cs typeface="+mn-cs"/>
          </a:endParaRPr>
        </a:p>
      </dgm:t>
    </dgm:pt>
    <dgm:pt modelId="{A07DC3F1-34E9-4867-8A93-0F01540C9A67}" type="parTrans" cxnId="{232D7510-B4D9-4A7B-A2B2-AB2AE09A0E30}">
      <dgm:prSet/>
      <dgm:spPr/>
      <dgm:t>
        <a:bodyPr/>
        <a:lstStyle/>
        <a:p>
          <a:endParaRPr lang="en-US"/>
        </a:p>
      </dgm:t>
    </dgm:pt>
    <dgm:pt modelId="{90583F2D-3698-4A26-BFCB-7E846F1AFE54}" type="sibTrans" cxnId="{232D7510-B4D9-4A7B-A2B2-AB2AE09A0E30}">
      <dgm:prSet/>
      <dgm:spPr/>
      <dgm:t>
        <a:bodyPr/>
        <a:lstStyle/>
        <a:p>
          <a:endParaRPr lang="en-US"/>
        </a:p>
      </dgm:t>
    </dgm:pt>
    <dgm:pt modelId="{C000C86D-D088-4C03-8239-47EC181D5677}">
      <dgm:prSet phldrT="[Text]"/>
      <dgm:spPr>
        <a:xfrm>
          <a:off x="1420958" y="1013020"/>
          <a:ext cx="1357550" cy="1091808"/>
        </a:xfrm>
        <a:prstGeom prst="roundRect">
          <a:avLst/>
        </a:prstGeom>
        <a:gradFill rotWithShape="0">
          <a:gsLst>
            <a:gs pos="0">
              <a:srgbClr val="FF6633">
                <a:hueOff val="0"/>
                <a:satOff val="0"/>
                <a:lumOff val="0"/>
                <a:alphaOff val="0"/>
                <a:shade val="51000"/>
                <a:satMod val="130000"/>
              </a:srgbClr>
            </a:gs>
            <a:gs pos="80000">
              <a:srgbClr val="FF6633">
                <a:hueOff val="0"/>
                <a:satOff val="0"/>
                <a:lumOff val="0"/>
                <a:alphaOff val="0"/>
                <a:shade val="93000"/>
                <a:satMod val="130000"/>
              </a:srgbClr>
            </a:gs>
            <a:gs pos="100000">
              <a:srgbClr val="FF6633">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dirty="0" smtClean="0">
              <a:solidFill>
                <a:srgbClr val="FFFFFF"/>
              </a:solidFill>
              <a:latin typeface="Arial"/>
              <a:ea typeface="+mn-ea"/>
              <a:cs typeface="+mn-cs"/>
            </a:rPr>
            <a:t>Coal Retirements</a:t>
          </a:r>
          <a:endParaRPr lang="en-US" dirty="0">
            <a:solidFill>
              <a:srgbClr val="FFFFFF"/>
            </a:solidFill>
            <a:latin typeface="Arial"/>
            <a:ea typeface="+mn-ea"/>
            <a:cs typeface="+mn-cs"/>
          </a:endParaRPr>
        </a:p>
      </dgm:t>
    </dgm:pt>
    <dgm:pt modelId="{B17DE017-611E-44AD-8C19-8DA3E4579FE4}" type="parTrans" cxnId="{4DF8C457-DE7D-4DA7-93EE-026326A03E80}">
      <dgm:prSet/>
      <dgm:spPr/>
      <dgm:t>
        <a:bodyPr/>
        <a:lstStyle/>
        <a:p>
          <a:endParaRPr lang="en-US"/>
        </a:p>
      </dgm:t>
    </dgm:pt>
    <dgm:pt modelId="{75F0EE7D-5B6A-4354-94E1-43473F808181}" type="sibTrans" cxnId="{4DF8C457-DE7D-4DA7-93EE-026326A03E80}">
      <dgm:prSet/>
      <dgm:spPr/>
      <dgm:t>
        <a:bodyPr/>
        <a:lstStyle/>
        <a:p>
          <a:endParaRPr lang="en-US"/>
        </a:p>
      </dgm:t>
    </dgm:pt>
    <dgm:pt modelId="{91CC8F26-A66A-47CB-8C16-41292ECE9903}">
      <dgm:prSet phldrT="[Text]"/>
      <dgm:spPr>
        <a:xfrm>
          <a:off x="2839204" y="1013020"/>
          <a:ext cx="1357550" cy="1091808"/>
        </a:xfrm>
        <a:prstGeom prst="roundRect">
          <a:avLst/>
        </a:prstGeom>
        <a:gradFill rotWithShape="0">
          <a:gsLst>
            <a:gs pos="0">
              <a:srgbClr val="FF6633">
                <a:hueOff val="0"/>
                <a:satOff val="0"/>
                <a:lumOff val="0"/>
                <a:alphaOff val="0"/>
                <a:shade val="51000"/>
                <a:satMod val="130000"/>
              </a:srgbClr>
            </a:gs>
            <a:gs pos="80000">
              <a:srgbClr val="FF6633">
                <a:hueOff val="0"/>
                <a:satOff val="0"/>
                <a:lumOff val="0"/>
                <a:alphaOff val="0"/>
                <a:shade val="93000"/>
                <a:satMod val="130000"/>
              </a:srgbClr>
            </a:gs>
            <a:gs pos="100000">
              <a:srgbClr val="FF6633">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dirty="0" smtClean="0">
              <a:solidFill>
                <a:srgbClr val="FFFFFF"/>
              </a:solidFill>
              <a:latin typeface="Arial"/>
              <a:ea typeface="+mn-ea"/>
              <a:cs typeface="+mn-cs"/>
            </a:rPr>
            <a:t>Increased Natural Gas Use</a:t>
          </a:r>
          <a:endParaRPr lang="en-US" dirty="0">
            <a:solidFill>
              <a:srgbClr val="FFFFFF"/>
            </a:solidFill>
            <a:latin typeface="Arial"/>
            <a:ea typeface="+mn-ea"/>
            <a:cs typeface="+mn-cs"/>
          </a:endParaRPr>
        </a:p>
      </dgm:t>
    </dgm:pt>
    <dgm:pt modelId="{F643DD98-AAB0-48E2-B45D-3BA5252440A2}" type="parTrans" cxnId="{2F4BE3C0-3823-4D24-9AED-F41D50D525EB}">
      <dgm:prSet/>
      <dgm:spPr/>
      <dgm:t>
        <a:bodyPr/>
        <a:lstStyle/>
        <a:p>
          <a:endParaRPr lang="en-US"/>
        </a:p>
      </dgm:t>
    </dgm:pt>
    <dgm:pt modelId="{B2BC6DA8-F279-4DDD-9361-E0F5B691716B}" type="sibTrans" cxnId="{2F4BE3C0-3823-4D24-9AED-F41D50D525EB}">
      <dgm:prSet/>
      <dgm:spPr/>
      <dgm:t>
        <a:bodyPr/>
        <a:lstStyle/>
        <a:p>
          <a:endParaRPr lang="en-US"/>
        </a:p>
      </dgm:t>
    </dgm:pt>
    <dgm:pt modelId="{112A26A9-8931-4A30-BE64-B836BC4DFC29}" type="pres">
      <dgm:prSet presAssocID="{744417B2-1A39-4312-8629-58A79154FE1A}" presName="CompostProcess" presStyleCnt="0">
        <dgm:presLayoutVars>
          <dgm:dir/>
          <dgm:resizeHandles val="exact"/>
        </dgm:presLayoutVars>
      </dgm:prSet>
      <dgm:spPr/>
    </dgm:pt>
    <dgm:pt modelId="{1A596CAE-BD6C-447A-AF9A-AD3DE9DA2266}" type="pres">
      <dgm:prSet presAssocID="{744417B2-1A39-4312-8629-58A79154FE1A}" presName="arrow" presStyleLbl="bgShp" presStyleIdx="0" presStyleCnt="1" custScaleX="106564"/>
      <dgm:spPr>
        <a:xfrm>
          <a:off x="197807" y="0"/>
          <a:ext cx="3803852" cy="3117850"/>
        </a:xfrm>
        <a:prstGeom prst="rightArrow">
          <a:avLst/>
        </a:prstGeom>
        <a:gradFill rotWithShape="0">
          <a:gsLst>
            <a:gs pos="0">
              <a:srgbClr val="FF6633">
                <a:tint val="40000"/>
                <a:hueOff val="0"/>
                <a:satOff val="0"/>
                <a:lumOff val="0"/>
                <a:alphaOff val="0"/>
                <a:shade val="51000"/>
                <a:satMod val="130000"/>
              </a:srgbClr>
            </a:gs>
            <a:gs pos="80000">
              <a:srgbClr val="FF6633">
                <a:tint val="40000"/>
                <a:hueOff val="0"/>
                <a:satOff val="0"/>
                <a:lumOff val="0"/>
                <a:alphaOff val="0"/>
                <a:shade val="93000"/>
                <a:satMod val="130000"/>
              </a:srgbClr>
            </a:gs>
            <a:gs pos="100000">
              <a:srgbClr val="FF6633">
                <a:tint val="40000"/>
                <a:hueOff val="0"/>
                <a:satOff val="0"/>
                <a:lumOff val="0"/>
                <a:alphaOff val="0"/>
                <a:shade val="94000"/>
                <a:satMod val="135000"/>
              </a:srgb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rgbClr val="FFFFFF"/>
          </a:contourClr>
        </a:sp3d>
      </dgm:spPr>
    </dgm:pt>
    <dgm:pt modelId="{E8D3DC2A-238A-46C5-B611-E78DC15AD123}" type="pres">
      <dgm:prSet presAssocID="{744417B2-1A39-4312-8629-58A79154FE1A}" presName="linearProcess" presStyleCnt="0"/>
      <dgm:spPr/>
    </dgm:pt>
    <dgm:pt modelId="{2C9C4D45-AB2C-432B-82BF-DC67B4EA5561}" type="pres">
      <dgm:prSet presAssocID="{3B518443-896E-4A55-A4FA-390AD968FF14}" presName="textNode" presStyleLbl="node1" presStyleIdx="0" presStyleCnt="3" custScaleX="111833" custScaleY="87545">
        <dgm:presLayoutVars>
          <dgm:bulletEnabled val="1"/>
        </dgm:presLayoutVars>
      </dgm:prSet>
      <dgm:spPr/>
      <dgm:t>
        <a:bodyPr/>
        <a:lstStyle/>
        <a:p>
          <a:endParaRPr lang="en-US"/>
        </a:p>
      </dgm:t>
    </dgm:pt>
    <dgm:pt modelId="{A861B9FA-E4B2-4964-8BAF-962434A69B50}" type="pres">
      <dgm:prSet presAssocID="{90583F2D-3698-4A26-BFCB-7E846F1AFE54}" presName="sibTrans" presStyleCnt="0"/>
      <dgm:spPr/>
    </dgm:pt>
    <dgm:pt modelId="{5AF3827E-F14A-44B1-A714-047FA3C64DBE}" type="pres">
      <dgm:prSet presAssocID="{C000C86D-D088-4C03-8239-47EC181D5677}" presName="textNode" presStyleLbl="node1" presStyleIdx="1" presStyleCnt="3" custScaleX="111833" custScaleY="87545">
        <dgm:presLayoutVars>
          <dgm:bulletEnabled val="1"/>
        </dgm:presLayoutVars>
      </dgm:prSet>
      <dgm:spPr/>
      <dgm:t>
        <a:bodyPr/>
        <a:lstStyle/>
        <a:p>
          <a:endParaRPr lang="en-US"/>
        </a:p>
      </dgm:t>
    </dgm:pt>
    <dgm:pt modelId="{132ED2F3-F717-4491-A549-0305553B9CC1}" type="pres">
      <dgm:prSet presAssocID="{75F0EE7D-5B6A-4354-94E1-43473F808181}" presName="sibTrans" presStyleCnt="0"/>
      <dgm:spPr/>
    </dgm:pt>
    <dgm:pt modelId="{411E1763-B699-4FBB-8F3C-6D8B02B87409}" type="pres">
      <dgm:prSet presAssocID="{91CC8F26-A66A-47CB-8C16-41292ECE9903}" presName="textNode" presStyleLbl="node1" presStyleIdx="2" presStyleCnt="3" custScaleX="111833" custScaleY="87545">
        <dgm:presLayoutVars>
          <dgm:bulletEnabled val="1"/>
        </dgm:presLayoutVars>
      </dgm:prSet>
      <dgm:spPr/>
      <dgm:t>
        <a:bodyPr/>
        <a:lstStyle/>
        <a:p>
          <a:endParaRPr lang="en-US"/>
        </a:p>
      </dgm:t>
    </dgm:pt>
  </dgm:ptLst>
  <dgm:cxnLst>
    <dgm:cxn modelId="{4DF8C457-DE7D-4DA7-93EE-026326A03E80}" srcId="{744417B2-1A39-4312-8629-58A79154FE1A}" destId="{C000C86D-D088-4C03-8239-47EC181D5677}" srcOrd="1" destOrd="0" parTransId="{B17DE017-611E-44AD-8C19-8DA3E4579FE4}" sibTransId="{75F0EE7D-5B6A-4354-94E1-43473F808181}"/>
    <dgm:cxn modelId="{87F98F3A-2131-45F6-8518-53E32A8E7597}" type="presOf" srcId="{C000C86D-D088-4C03-8239-47EC181D5677}" destId="{5AF3827E-F14A-44B1-A714-047FA3C64DBE}" srcOrd="0" destOrd="0" presId="urn:microsoft.com/office/officeart/2005/8/layout/hProcess9"/>
    <dgm:cxn modelId="{232D7510-B4D9-4A7B-A2B2-AB2AE09A0E30}" srcId="{744417B2-1A39-4312-8629-58A79154FE1A}" destId="{3B518443-896E-4A55-A4FA-390AD968FF14}" srcOrd="0" destOrd="0" parTransId="{A07DC3F1-34E9-4867-8A93-0F01540C9A67}" sibTransId="{90583F2D-3698-4A26-BFCB-7E846F1AFE54}"/>
    <dgm:cxn modelId="{BB603FFC-5DF6-4B2B-B13E-ED7CBF44A4BF}" type="presOf" srcId="{744417B2-1A39-4312-8629-58A79154FE1A}" destId="{112A26A9-8931-4A30-BE64-B836BC4DFC29}" srcOrd="0" destOrd="0" presId="urn:microsoft.com/office/officeart/2005/8/layout/hProcess9"/>
    <dgm:cxn modelId="{2F4BE3C0-3823-4D24-9AED-F41D50D525EB}" srcId="{744417B2-1A39-4312-8629-58A79154FE1A}" destId="{91CC8F26-A66A-47CB-8C16-41292ECE9903}" srcOrd="2" destOrd="0" parTransId="{F643DD98-AAB0-48E2-B45D-3BA5252440A2}" sibTransId="{B2BC6DA8-F279-4DDD-9361-E0F5B691716B}"/>
    <dgm:cxn modelId="{6D0E2CC9-52BC-47D4-8A89-AE18BCAF413F}" type="presOf" srcId="{91CC8F26-A66A-47CB-8C16-41292ECE9903}" destId="{411E1763-B699-4FBB-8F3C-6D8B02B87409}" srcOrd="0" destOrd="0" presId="urn:microsoft.com/office/officeart/2005/8/layout/hProcess9"/>
    <dgm:cxn modelId="{EAF0A934-A0DA-4ABB-8CCF-4ACB6BDFCD11}" type="presOf" srcId="{3B518443-896E-4A55-A4FA-390AD968FF14}" destId="{2C9C4D45-AB2C-432B-82BF-DC67B4EA5561}" srcOrd="0" destOrd="0" presId="urn:microsoft.com/office/officeart/2005/8/layout/hProcess9"/>
    <dgm:cxn modelId="{A7BCE4DD-5E84-4239-8B09-D968A1EC8063}" type="presParOf" srcId="{112A26A9-8931-4A30-BE64-B836BC4DFC29}" destId="{1A596CAE-BD6C-447A-AF9A-AD3DE9DA2266}" srcOrd="0" destOrd="0" presId="urn:microsoft.com/office/officeart/2005/8/layout/hProcess9"/>
    <dgm:cxn modelId="{DADF0CE3-971A-4DFE-BFE8-B058603709A9}" type="presParOf" srcId="{112A26A9-8931-4A30-BE64-B836BC4DFC29}" destId="{E8D3DC2A-238A-46C5-B611-E78DC15AD123}" srcOrd="1" destOrd="0" presId="urn:microsoft.com/office/officeart/2005/8/layout/hProcess9"/>
    <dgm:cxn modelId="{44877334-B9F0-435A-9325-6624D30884A2}" type="presParOf" srcId="{E8D3DC2A-238A-46C5-B611-E78DC15AD123}" destId="{2C9C4D45-AB2C-432B-82BF-DC67B4EA5561}" srcOrd="0" destOrd="0" presId="urn:microsoft.com/office/officeart/2005/8/layout/hProcess9"/>
    <dgm:cxn modelId="{C7197031-94FD-4D2A-918C-18B123EFBC72}" type="presParOf" srcId="{E8D3DC2A-238A-46C5-B611-E78DC15AD123}" destId="{A861B9FA-E4B2-4964-8BAF-962434A69B50}" srcOrd="1" destOrd="0" presId="urn:microsoft.com/office/officeart/2005/8/layout/hProcess9"/>
    <dgm:cxn modelId="{5F142227-1DF3-4307-9774-5AC57FD068D1}" type="presParOf" srcId="{E8D3DC2A-238A-46C5-B611-E78DC15AD123}" destId="{5AF3827E-F14A-44B1-A714-047FA3C64DBE}" srcOrd="2" destOrd="0" presId="urn:microsoft.com/office/officeart/2005/8/layout/hProcess9"/>
    <dgm:cxn modelId="{DD208C27-5647-4C6F-9FD3-69276399D331}" type="presParOf" srcId="{E8D3DC2A-238A-46C5-B611-E78DC15AD123}" destId="{132ED2F3-F717-4491-A549-0305553B9CC1}" srcOrd="3" destOrd="0" presId="urn:microsoft.com/office/officeart/2005/8/layout/hProcess9"/>
    <dgm:cxn modelId="{6EA24D74-01A7-413F-9B63-D9B31570858C}" type="presParOf" srcId="{E8D3DC2A-238A-46C5-B611-E78DC15AD123}" destId="{411E1763-B699-4FBB-8F3C-6D8B02B8740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96CAE-BD6C-447A-AF9A-AD3DE9DA2266}">
      <dsp:nvSpPr>
        <dsp:cNvPr id="0" name=""/>
        <dsp:cNvSpPr/>
      </dsp:nvSpPr>
      <dsp:spPr>
        <a:xfrm>
          <a:off x="197807" y="0"/>
          <a:ext cx="3803852" cy="3117850"/>
        </a:xfrm>
        <a:prstGeom prst="rightArrow">
          <a:avLst/>
        </a:prstGeom>
        <a:gradFill rotWithShape="0">
          <a:gsLst>
            <a:gs pos="0">
              <a:srgbClr val="FF6633">
                <a:tint val="40000"/>
                <a:hueOff val="0"/>
                <a:satOff val="0"/>
                <a:lumOff val="0"/>
                <a:alphaOff val="0"/>
                <a:shade val="51000"/>
                <a:satMod val="130000"/>
              </a:srgbClr>
            </a:gs>
            <a:gs pos="80000">
              <a:srgbClr val="FF6633">
                <a:tint val="40000"/>
                <a:hueOff val="0"/>
                <a:satOff val="0"/>
                <a:lumOff val="0"/>
                <a:alphaOff val="0"/>
                <a:shade val="93000"/>
                <a:satMod val="130000"/>
              </a:srgbClr>
            </a:gs>
            <a:gs pos="100000">
              <a:srgbClr val="FF6633">
                <a:tint val="40000"/>
                <a:hueOff val="0"/>
                <a:satOff val="0"/>
                <a:lumOff val="0"/>
                <a:alphaOff val="0"/>
                <a:shade val="94000"/>
                <a:satMod val="135000"/>
              </a:srgb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rgbClr val="FFFFFF"/>
          </a:contourClr>
        </a:sp3d>
      </dsp:spPr>
      <dsp:style>
        <a:lnRef idx="0">
          <a:scrgbClr r="0" g="0" b="0"/>
        </a:lnRef>
        <a:fillRef idx="3">
          <a:scrgbClr r="0" g="0" b="0"/>
        </a:fillRef>
        <a:effectRef idx="0">
          <a:scrgbClr r="0" g="0" b="0"/>
        </a:effectRef>
        <a:fontRef idx="minor"/>
      </dsp:style>
    </dsp:sp>
    <dsp:sp modelId="{2C9C4D45-AB2C-432B-82BF-DC67B4EA5561}">
      <dsp:nvSpPr>
        <dsp:cNvPr id="0" name=""/>
        <dsp:cNvSpPr/>
      </dsp:nvSpPr>
      <dsp:spPr>
        <a:xfrm>
          <a:off x="2712" y="1013020"/>
          <a:ext cx="1357550" cy="1091808"/>
        </a:xfrm>
        <a:prstGeom prst="roundRect">
          <a:avLst/>
        </a:prstGeom>
        <a:gradFill rotWithShape="0">
          <a:gsLst>
            <a:gs pos="0">
              <a:srgbClr val="FF6633">
                <a:hueOff val="0"/>
                <a:satOff val="0"/>
                <a:lumOff val="0"/>
                <a:alphaOff val="0"/>
                <a:shade val="51000"/>
                <a:satMod val="130000"/>
              </a:srgbClr>
            </a:gs>
            <a:gs pos="80000">
              <a:srgbClr val="FF6633">
                <a:hueOff val="0"/>
                <a:satOff val="0"/>
                <a:lumOff val="0"/>
                <a:alphaOff val="0"/>
                <a:shade val="93000"/>
                <a:satMod val="130000"/>
              </a:srgbClr>
            </a:gs>
            <a:gs pos="100000">
              <a:srgbClr val="FF6633">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solidFill>
              <a:latin typeface="Arial"/>
              <a:ea typeface="+mn-ea"/>
              <a:cs typeface="+mn-cs"/>
            </a:rPr>
            <a:t>EPA Regulations</a:t>
          </a:r>
          <a:endParaRPr lang="en-US" sz="1600" kern="1200" dirty="0">
            <a:solidFill>
              <a:srgbClr val="FFFFFF"/>
            </a:solidFill>
            <a:latin typeface="Arial"/>
            <a:ea typeface="+mn-ea"/>
            <a:cs typeface="+mn-cs"/>
          </a:endParaRPr>
        </a:p>
      </dsp:txBody>
      <dsp:txXfrm>
        <a:off x="56010" y="1066318"/>
        <a:ext cx="1250954" cy="985212"/>
      </dsp:txXfrm>
    </dsp:sp>
    <dsp:sp modelId="{5AF3827E-F14A-44B1-A714-047FA3C64DBE}">
      <dsp:nvSpPr>
        <dsp:cNvPr id="0" name=""/>
        <dsp:cNvSpPr/>
      </dsp:nvSpPr>
      <dsp:spPr>
        <a:xfrm>
          <a:off x="1420958" y="1013020"/>
          <a:ext cx="1357550" cy="1091808"/>
        </a:xfrm>
        <a:prstGeom prst="roundRect">
          <a:avLst/>
        </a:prstGeom>
        <a:gradFill rotWithShape="0">
          <a:gsLst>
            <a:gs pos="0">
              <a:srgbClr val="FF6633">
                <a:hueOff val="0"/>
                <a:satOff val="0"/>
                <a:lumOff val="0"/>
                <a:alphaOff val="0"/>
                <a:shade val="51000"/>
                <a:satMod val="130000"/>
              </a:srgbClr>
            </a:gs>
            <a:gs pos="80000">
              <a:srgbClr val="FF6633">
                <a:hueOff val="0"/>
                <a:satOff val="0"/>
                <a:lumOff val="0"/>
                <a:alphaOff val="0"/>
                <a:shade val="93000"/>
                <a:satMod val="130000"/>
              </a:srgbClr>
            </a:gs>
            <a:gs pos="100000">
              <a:srgbClr val="FF6633">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solidFill>
              <a:latin typeface="Arial"/>
              <a:ea typeface="+mn-ea"/>
              <a:cs typeface="+mn-cs"/>
            </a:rPr>
            <a:t>Coal Retirements</a:t>
          </a:r>
          <a:endParaRPr lang="en-US" sz="1600" kern="1200" dirty="0">
            <a:solidFill>
              <a:srgbClr val="FFFFFF"/>
            </a:solidFill>
            <a:latin typeface="Arial"/>
            <a:ea typeface="+mn-ea"/>
            <a:cs typeface="+mn-cs"/>
          </a:endParaRPr>
        </a:p>
      </dsp:txBody>
      <dsp:txXfrm>
        <a:off x="1474256" y="1066318"/>
        <a:ext cx="1250954" cy="985212"/>
      </dsp:txXfrm>
    </dsp:sp>
    <dsp:sp modelId="{411E1763-B699-4FBB-8F3C-6D8B02B87409}">
      <dsp:nvSpPr>
        <dsp:cNvPr id="0" name=""/>
        <dsp:cNvSpPr/>
      </dsp:nvSpPr>
      <dsp:spPr>
        <a:xfrm>
          <a:off x="2839204" y="1013020"/>
          <a:ext cx="1357550" cy="1091808"/>
        </a:xfrm>
        <a:prstGeom prst="roundRect">
          <a:avLst/>
        </a:prstGeom>
        <a:gradFill rotWithShape="0">
          <a:gsLst>
            <a:gs pos="0">
              <a:srgbClr val="FF6633">
                <a:hueOff val="0"/>
                <a:satOff val="0"/>
                <a:lumOff val="0"/>
                <a:alphaOff val="0"/>
                <a:shade val="51000"/>
                <a:satMod val="130000"/>
              </a:srgbClr>
            </a:gs>
            <a:gs pos="80000">
              <a:srgbClr val="FF6633">
                <a:hueOff val="0"/>
                <a:satOff val="0"/>
                <a:lumOff val="0"/>
                <a:alphaOff val="0"/>
                <a:shade val="93000"/>
                <a:satMod val="130000"/>
              </a:srgbClr>
            </a:gs>
            <a:gs pos="100000">
              <a:srgbClr val="FF6633">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solidFill>
              <a:latin typeface="Arial"/>
              <a:ea typeface="+mn-ea"/>
              <a:cs typeface="+mn-cs"/>
            </a:rPr>
            <a:t>Increased Natural Gas Use</a:t>
          </a:r>
          <a:endParaRPr lang="en-US" sz="1600" kern="1200" dirty="0">
            <a:solidFill>
              <a:srgbClr val="FFFFFF"/>
            </a:solidFill>
            <a:latin typeface="Arial"/>
            <a:ea typeface="+mn-ea"/>
            <a:cs typeface="+mn-cs"/>
          </a:endParaRPr>
        </a:p>
      </dsp:txBody>
      <dsp:txXfrm>
        <a:off x="2892502" y="1066318"/>
        <a:ext cx="1250954" cy="98521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978CD682-3F5F-492D-8F9C-A2919F88C0B3}" type="datetimeFigureOut">
              <a:rPr lang="en-US" smtClean="0"/>
              <a:t>4/21/2014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9E27FA0B-CC9E-4D48-9FC9-B72FDBE60055}" type="slidenum">
              <a:rPr lang="en-US" smtClean="0"/>
              <a:t>‹#›</a:t>
            </a:fld>
            <a:endParaRPr lang="en-US"/>
          </a:p>
        </p:txBody>
      </p:sp>
    </p:spTree>
    <p:extLst>
      <p:ext uri="{BB962C8B-B14F-4D97-AF65-F5344CB8AC3E}">
        <p14:creationId xmlns:p14="http://schemas.microsoft.com/office/powerpoint/2010/main" val="3326339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8255" indent="-291636" eaLnBrk="0" hangingPunct="0">
              <a:spcBef>
                <a:spcPct val="30000"/>
              </a:spcBef>
              <a:defRPr sz="1200">
                <a:solidFill>
                  <a:schemeClr val="tx1"/>
                </a:solidFill>
                <a:latin typeface="Arial" charset="0"/>
              </a:defRPr>
            </a:lvl2pPr>
            <a:lvl3pPr marL="1166546" indent="-233309" eaLnBrk="0" hangingPunct="0">
              <a:spcBef>
                <a:spcPct val="30000"/>
              </a:spcBef>
              <a:defRPr sz="1200">
                <a:solidFill>
                  <a:schemeClr val="tx1"/>
                </a:solidFill>
                <a:latin typeface="Arial" charset="0"/>
              </a:defRPr>
            </a:lvl3pPr>
            <a:lvl4pPr marL="1633164" indent="-233309" eaLnBrk="0" hangingPunct="0">
              <a:spcBef>
                <a:spcPct val="30000"/>
              </a:spcBef>
              <a:defRPr sz="1200">
                <a:solidFill>
                  <a:schemeClr val="tx1"/>
                </a:solidFill>
                <a:latin typeface="Arial" charset="0"/>
              </a:defRPr>
            </a:lvl4pPr>
            <a:lvl5pPr marL="2099782" indent="-233309" eaLnBrk="0" hangingPunct="0">
              <a:spcBef>
                <a:spcPct val="30000"/>
              </a:spcBef>
              <a:defRPr sz="1200">
                <a:solidFill>
                  <a:schemeClr val="tx1"/>
                </a:solidFill>
                <a:latin typeface="Arial" charset="0"/>
              </a:defRPr>
            </a:lvl5pPr>
            <a:lvl6pPr marL="2566401" indent="-233309" eaLnBrk="0" fontAlgn="base" hangingPunct="0">
              <a:spcBef>
                <a:spcPct val="30000"/>
              </a:spcBef>
              <a:spcAft>
                <a:spcPct val="0"/>
              </a:spcAft>
              <a:defRPr sz="1200">
                <a:solidFill>
                  <a:schemeClr val="tx1"/>
                </a:solidFill>
                <a:latin typeface="Arial" charset="0"/>
              </a:defRPr>
            </a:lvl6pPr>
            <a:lvl7pPr marL="3033019" indent="-233309" eaLnBrk="0" fontAlgn="base" hangingPunct="0">
              <a:spcBef>
                <a:spcPct val="30000"/>
              </a:spcBef>
              <a:spcAft>
                <a:spcPct val="0"/>
              </a:spcAft>
              <a:defRPr sz="1200">
                <a:solidFill>
                  <a:schemeClr val="tx1"/>
                </a:solidFill>
                <a:latin typeface="Arial" charset="0"/>
              </a:defRPr>
            </a:lvl7pPr>
            <a:lvl8pPr marL="3499637" indent="-233309" eaLnBrk="0" fontAlgn="base" hangingPunct="0">
              <a:spcBef>
                <a:spcPct val="30000"/>
              </a:spcBef>
              <a:spcAft>
                <a:spcPct val="0"/>
              </a:spcAft>
              <a:defRPr sz="1200">
                <a:solidFill>
                  <a:schemeClr val="tx1"/>
                </a:solidFill>
                <a:latin typeface="Arial" charset="0"/>
              </a:defRPr>
            </a:lvl8pPr>
            <a:lvl9pPr marL="3966256" indent="-233309" eaLnBrk="0" fontAlgn="base" hangingPunct="0">
              <a:spcBef>
                <a:spcPct val="30000"/>
              </a:spcBef>
              <a:spcAft>
                <a:spcPct val="0"/>
              </a:spcAft>
              <a:defRPr sz="1200">
                <a:solidFill>
                  <a:schemeClr val="tx1"/>
                </a:solidFill>
                <a:latin typeface="Arial" charset="0"/>
              </a:defRPr>
            </a:lvl9pPr>
          </a:lstStyle>
          <a:p>
            <a:pPr eaLnBrk="1" hangingPunct="1">
              <a:spcBef>
                <a:spcPct val="0"/>
              </a:spcBef>
              <a:buClr>
                <a:srgbClr val="0000FF"/>
              </a:buClr>
            </a:pPr>
            <a:fld id="{930E78FA-2499-49B0-B640-B352931FA1AE}" type="slidenum">
              <a:rPr lang="en-US" altLang="en-US">
                <a:solidFill>
                  <a:prstClr val="black"/>
                </a:solidFill>
              </a:rPr>
              <a:pPr eaLnBrk="1" hangingPunct="1">
                <a:spcBef>
                  <a:spcPct val="0"/>
                </a:spcBef>
                <a:buClr>
                  <a:srgbClr val="0000FF"/>
                </a:buClr>
              </a:pPr>
              <a:t>1</a:t>
            </a:fld>
            <a:endParaRPr lang="en-US" alt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Aft>
                <a:spcPts val="0"/>
              </a:spcAft>
              <a:defRPr smtClean="0"/>
            </a:lvl1pPr>
          </a:lstStyle>
          <a:p>
            <a:pPr>
              <a:defRPr/>
            </a:pPr>
            <a:endParaRPr lang="en-US" altLang="en-US"/>
          </a:p>
        </p:txBody>
      </p:sp>
      <p:sp>
        <p:nvSpPr>
          <p:cNvPr id="5" name="Footer Placeholder 4"/>
          <p:cNvSpPr>
            <a:spLocks noGrp="1"/>
          </p:cNvSpPr>
          <p:nvPr>
            <p:ph type="ftr" sz="quarter" idx="11"/>
          </p:nvPr>
        </p:nvSpPr>
        <p:spPr/>
        <p:txBody>
          <a:bodyPr/>
          <a:lstStyle>
            <a:lvl1pPr algn="l" fontAlgn="auto">
              <a:spcAft>
                <a:spcPts val="0"/>
              </a:spcAft>
              <a:defRPr smtClean="0"/>
            </a:lvl1pPr>
          </a:lstStyle>
          <a:p>
            <a:pPr>
              <a:defRPr/>
            </a:pPr>
            <a:endParaRPr lang="en-US" altLang="en-US"/>
          </a:p>
        </p:txBody>
      </p:sp>
      <p:sp>
        <p:nvSpPr>
          <p:cNvPr id="6" name="Slide Number Placeholder 5"/>
          <p:cNvSpPr>
            <a:spLocks noGrp="1"/>
          </p:cNvSpPr>
          <p:nvPr>
            <p:ph type="sldNum" sz="quarter" idx="12"/>
          </p:nvPr>
        </p:nvSpPr>
        <p:spPr/>
        <p:txBody>
          <a:bodyPr/>
          <a:lstStyle>
            <a:lvl1pPr fontAlgn="auto">
              <a:spcAft>
                <a:spcPts val="0"/>
              </a:spcAft>
              <a:defRPr smtClean="0"/>
            </a:lvl1pPr>
          </a:lstStyle>
          <a:p>
            <a:pPr>
              <a:defRPr/>
            </a:pPr>
            <a:fld id="{C762F743-9CA2-4E24-AFC1-AB97EE34DF6C}" type="slidenum">
              <a:rPr lang="en-US" altLang="en-US"/>
              <a:pPr>
                <a:defRPr/>
              </a:pPr>
              <a:t>‹#›</a:t>
            </a:fld>
            <a:endParaRPr lang="en-US" altLang="en-US"/>
          </a:p>
        </p:txBody>
      </p:sp>
    </p:spTree>
    <p:extLst>
      <p:ext uri="{BB962C8B-B14F-4D97-AF65-F5344CB8AC3E}">
        <p14:creationId xmlns:p14="http://schemas.microsoft.com/office/powerpoint/2010/main" val="76625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Aft>
                <a:spcPts val="0"/>
              </a:spcAft>
              <a:defRPr smtClean="0"/>
            </a:lvl1pPr>
          </a:lstStyle>
          <a:p>
            <a:pPr>
              <a:defRPr/>
            </a:pPr>
            <a:endParaRPr lang="en-US" altLang="en-US"/>
          </a:p>
        </p:txBody>
      </p:sp>
      <p:sp>
        <p:nvSpPr>
          <p:cNvPr id="5" name="Footer Placeholder 4"/>
          <p:cNvSpPr>
            <a:spLocks noGrp="1"/>
          </p:cNvSpPr>
          <p:nvPr>
            <p:ph type="ftr" sz="quarter" idx="11"/>
          </p:nvPr>
        </p:nvSpPr>
        <p:spPr/>
        <p:txBody>
          <a:bodyPr/>
          <a:lstStyle>
            <a:lvl1pPr algn="l" fontAlgn="auto">
              <a:spcAft>
                <a:spcPts val="0"/>
              </a:spcAft>
              <a:defRPr smtClean="0"/>
            </a:lvl1pPr>
          </a:lstStyle>
          <a:p>
            <a:pPr>
              <a:defRPr/>
            </a:pPr>
            <a:endParaRPr lang="en-US" altLang="en-US"/>
          </a:p>
        </p:txBody>
      </p:sp>
      <p:sp>
        <p:nvSpPr>
          <p:cNvPr id="6" name="Slide Number Placeholder 5"/>
          <p:cNvSpPr>
            <a:spLocks noGrp="1"/>
          </p:cNvSpPr>
          <p:nvPr>
            <p:ph type="sldNum" sz="quarter" idx="12"/>
          </p:nvPr>
        </p:nvSpPr>
        <p:spPr/>
        <p:txBody>
          <a:bodyPr/>
          <a:lstStyle>
            <a:lvl1pPr fontAlgn="auto">
              <a:spcAft>
                <a:spcPts val="0"/>
              </a:spcAft>
              <a:defRPr smtClean="0"/>
            </a:lvl1pPr>
          </a:lstStyle>
          <a:p>
            <a:pPr>
              <a:defRPr/>
            </a:pPr>
            <a:fld id="{7C97A349-5B24-41E6-9826-96986BB0C2EF}" type="slidenum">
              <a:rPr lang="en-US" altLang="en-US"/>
              <a:pPr>
                <a:defRPr/>
              </a:pPr>
              <a:t>‹#›</a:t>
            </a:fld>
            <a:endParaRPr lang="en-US" altLang="en-US"/>
          </a:p>
        </p:txBody>
      </p:sp>
    </p:spTree>
    <p:extLst>
      <p:ext uri="{BB962C8B-B14F-4D97-AF65-F5344CB8AC3E}">
        <p14:creationId xmlns:p14="http://schemas.microsoft.com/office/powerpoint/2010/main" val="1759770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Aft>
                <a:spcPts val="0"/>
              </a:spcAft>
              <a:defRPr smtClean="0"/>
            </a:lvl1pPr>
          </a:lstStyle>
          <a:p>
            <a:pPr>
              <a:defRPr/>
            </a:pPr>
            <a:endParaRPr lang="en-US" altLang="en-US"/>
          </a:p>
        </p:txBody>
      </p:sp>
      <p:sp>
        <p:nvSpPr>
          <p:cNvPr id="5" name="Footer Placeholder 4"/>
          <p:cNvSpPr>
            <a:spLocks noGrp="1"/>
          </p:cNvSpPr>
          <p:nvPr>
            <p:ph type="ftr" sz="quarter" idx="11"/>
          </p:nvPr>
        </p:nvSpPr>
        <p:spPr/>
        <p:txBody>
          <a:bodyPr/>
          <a:lstStyle>
            <a:lvl1pPr algn="l" fontAlgn="auto">
              <a:spcAft>
                <a:spcPts val="0"/>
              </a:spcAft>
              <a:defRPr smtClean="0"/>
            </a:lvl1pPr>
          </a:lstStyle>
          <a:p>
            <a:pPr>
              <a:defRPr/>
            </a:pPr>
            <a:endParaRPr lang="en-US" altLang="en-US"/>
          </a:p>
        </p:txBody>
      </p:sp>
      <p:sp>
        <p:nvSpPr>
          <p:cNvPr id="6" name="Slide Number Placeholder 5"/>
          <p:cNvSpPr>
            <a:spLocks noGrp="1"/>
          </p:cNvSpPr>
          <p:nvPr>
            <p:ph type="sldNum" sz="quarter" idx="12"/>
          </p:nvPr>
        </p:nvSpPr>
        <p:spPr/>
        <p:txBody>
          <a:bodyPr/>
          <a:lstStyle>
            <a:lvl1pPr fontAlgn="auto">
              <a:spcAft>
                <a:spcPts val="0"/>
              </a:spcAft>
              <a:defRPr smtClean="0"/>
            </a:lvl1pPr>
          </a:lstStyle>
          <a:p>
            <a:pPr>
              <a:defRPr/>
            </a:pPr>
            <a:fld id="{D1C463E7-7CE7-4F15-BBB9-9BD62B136088}" type="slidenum">
              <a:rPr lang="en-US" altLang="en-US"/>
              <a:pPr>
                <a:defRPr/>
              </a:pPr>
              <a:t>‹#›</a:t>
            </a:fld>
            <a:endParaRPr lang="en-US" altLang="en-US"/>
          </a:p>
        </p:txBody>
      </p:sp>
    </p:spTree>
    <p:extLst>
      <p:ext uri="{BB962C8B-B14F-4D97-AF65-F5344CB8AC3E}">
        <p14:creationId xmlns:p14="http://schemas.microsoft.com/office/powerpoint/2010/main" val="4015487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2362200" y="8382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buClr>
                <a:schemeClr val="hlink"/>
              </a:buClr>
              <a:buSzPct val="75000"/>
              <a:buFont typeface="Wingdings" pitchFamily="2" charset="2"/>
              <a:buChar char="n"/>
              <a:defRPr sz="1600" b="1">
                <a:solidFill>
                  <a:schemeClr val="tx1"/>
                </a:solidFill>
                <a:latin typeface="Arial" charset="0"/>
              </a:defRPr>
            </a:lvl6pPr>
            <a:lvl7pPr marL="2971800" indent="-228600" eaLnBrk="0" fontAlgn="base" hangingPunct="0">
              <a:spcBef>
                <a:spcPct val="20000"/>
              </a:spcBef>
              <a:spcAft>
                <a:spcPct val="0"/>
              </a:spcAft>
              <a:buClr>
                <a:schemeClr val="hlink"/>
              </a:buClr>
              <a:buSzPct val="75000"/>
              <a:buFont typeface="Wingdings" pitchFamily="2" charset="2"/>
              <a:buChar char="n"/>
              <a:defRPr sz="1600" b="1">
                <a:solidFill>
                  <a:schemeClr val="tx1"/>
                </a:solidFill>
                <a:latin typeface="Arial" charset="0"/>
              </a:defRPr>
            </a:lvl7pPr>
            <a:lvl8pPr marL="3429000" indent="-228600" eaLnBrk="0" fontAlgn="base" hangingPunct="0">
              <a:spcBef>
                <a:spcPct val="20000"/>
              </a:spcBef>
              <a:spcAft>
                <a:spcPct val="0"/>
              </a:spcAft>
              <a:buClr>
                <a:schemeClr val="hlink"/>
              </a:buClr>
              <a:buSzPct val="75000"/>
              <a:buFont typeface="Wingdings" pitchFamily="2" charset="2"/>
              <a:buChar char="n"/>
              <a:defRPr sz="1600" b="1">
                <a:solidFill>
                  <a:schemeClr val="tx1"/>
                </a:solidFill>
                <a:latin typeface="Arial" charset="0"/>
              </a:defRPr>
            </a:lvl8pPr>
            <a:lvl9pPr marL="3886200" indent="-228600" eaLnBrk="0" fontAlgn="base" hangingPunct="0">
              <a:spcBef>
                <a:spcPct val="20000"/>
              </a:spcBef>
              <a:spcAft>
                <a:spcPct val="0"/>
              </a:spcAft>
              <a:buClr>
                <a:schemeClr val="hlink"/>
              </a:buClr>
              <a:buSzPct val="75000"/>
              <a:buFont typeface="Wingdings" pitchFamily="2" charset="2"/>
              <a:buChar char="n"/>
              <a:defRPr sz="1600" b="1">
                <a:solidFill>
                  <a:schemeClr val="tx1"/>
                </a:solidFill>
                <a:latin typeface="Arial" charset="0"/>
              </a:defRPr>
            </a:lvl9pPr>
          </a:lstStyle>
          <a:p>
            <a:pPr eaLnBrk="1" hangingPunct="1">
              <a:spcBef>
                <a:spcPct val="20000"/>
              </a:spcBef>
              <a:buClr>
                <a:srgbClr val="FF0000"/>
              </a:buClr>
              <a:buSzPct val="75000"/>
              <a:buFont typeface="Wingdings" pitchFamily="2" charset="2"/>
              <a:buChar char="n"/>
            </a:pPr>
            <a:endParaRPr lang="en-US" altLang="en-US" smtClean="0">
              <a:solidFill>
                <a:srgbClr val="000000"/>
              </a:solidFill>
            </a:endParaRPr>
          </a:p>
        </p:txBody>
      </p:sp>
      <p:sp>
        <p:nvSpPr>
          <p:cNvPr id="5" name="Rectangle 3"/>
          <p:cNvSpPr>
            <a:spLocks noChangeArrowheads="1"/>
          </p:cNvSpPr>
          <p:nvPr/>
        </p:nvSpPr>
        <p:spPr bwMode="auto">
          <a:xfrm flipV="1">
            <a:off x="152400" y="1676400"/>
            <a:ext cx="8693150" cy="5556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buClr>
                <a:schemeClr val="hlink"/>
              </a:buClr>
              <a:buSzPct val="75000"/>
              <a:buFont typeface="Wingdings" pitchFamily="2" charset="2"/>
              <a:buChar char="n"/>
              <a:defRPr sz="1600" b="1">
                <a:solidFill>
                  <a:schemeClr val="tx1"/>
                </a:solidFill>
                <a:latin typeface="Arial" charset="0"/>
              </a:defRPr>
            </a:lvl6pPr>
            <a:lvl7pPr marL="2971800" indent="-228600" eaLnBrk="0" fontAlgn="base" hangingPunct="0">
              <a:spcBef>
                <a:spcPct val="20000"/>
              </a:spcBef>
              <a:spcAft>
                <a:spcPct val="0"/>
              </a:spcAft>
              <a:buClr>
                <a:schemeClr val="hlink"/>
              </a:buClr>
              <a:buSzPct val="75000"/>
              <a:buFont typeface="Wingdings" pitchFamily="2" charset="2"/>
              <a:buChar char="n"/>
              <a:defRPr sz="1600" b="1">
                <a:solidFill>
                  <a:schemeClr val="tx1"/>
                </a:solidFill>
                <a:latin typeface="Arial" charset="0"/>
              </a:defRPr>
            </a:lvl7pPr>
            <a:lvl8pPr marL="3429000" indent="-228600" eaLnBrk="0" fontAlgn="base" hangingPunct="0">
              <a:spcBef>
                <a:spcPct val="20000"/>
              </a:spcBef>
              <a:spcAft>
                <a:spcPct val="0"/>
              </a:spcAft>
              <a:buClr>
                <a:schemeClr val="hlink"/>
              </a:buClr>
              <a:buSzPct val="75000"/>
              <a:buFont typeface="Wingdings" pitchFamily="2" charset="2"/>
              <a:buChar char="n"/>
              <a:defRPr sz="1600" b="1">
                <a:solidFill>
                  <a:schemeClr val="tx1"/>
                </a:solidFill>
                <a:latin typeface="Arial" charset="0"/>
              </a:defRPr>
            </a:lvl8pPr>
            <a:lvl9pPr marL="3886200" indent="-228600" eaLnBrk="0" fontAlgn="base" hangingPunct="0">
              <a:spcBef>
                <a:spcPct val="20000"/>
              </a:spcBef>
              <a:spcAft>
                <a:spcPct val="0"/>
              </a:spcAft>
              <a:buClr>
                <a:schemeClr val="hlink"/>
              </a:buClr>
              <a:buSzPct val="75000"/>
              <a:buFont typeface="Wingdings" pitchFamily="2" charset="2"/>
              <a:buChar char="n"/>
              <a:defRPr sz="1600" b="1">
                <a:solidFill>
                  <a:schemeClr val="tx1"/>
                </a:solidFill>
                <a:latin typeface="Arial" charset="0"/>
              </a:defRPr>
            </a:lvl9pPr>
          </a:lstStyle>
          <a:p>
            <a:pPr eaLnBrk="1" hangingPunct="1">
              <a:spcBef>
                <a:spcPct val="20000"/>
              </a:spcBef>
              <a:buClr>
                <a:srgbClr val="FF0000"/>
              </a:buClr>
              <a:buSzPct val="75000"/>
              <a:buFont typeface="Wingdings" pitchFamily="2" charset="2"/>
              <a:buChar char="n"/>
            </a:pPr>
            <a:endParaRPr lang="en-US" altLang="en-US" smtClean="0">
              <a:solidFill>
                <a:srgbClr val="000000"/>
              </a:solidFill>
            </a:endParaRPr>
          </a:p>
        </p:txBody>
      </p:sp>
      <p:pic>
        <p:nvPicPr>
          <p:cNvPr id="6" name="Picture 11" descr="vertColo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52400"/>
            <a:ext cx="17526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ctrTitle"/>
          </p:nvPr>
        </p:nvSpPr>
        <p:spPr>
          <a:xfrm>
            <a:off x="914400" y="2286000"/>
            <a:ext cx="7848600" cy="1143000"/>
          </a:xfrm>
        </p:spPr>
        <p:txBody>
          <a:bodyPr/>
          <a:lstStyle>
            <a:lvl1pPr>
              <a:defRPr sz="3200"/>
            </a:lvl1pPr>
          </a:lstStyle>
          <a:p>
            <a:r>
              <a:rPr lang="en-US"/>
              <a:t>Click to edit Master title style</a:t>
            </a:r>
          </a:p>
        </p:txBody>
      </p:sp>
      <p:sp>
        <p:nvSpPr>
          <p:cNvPr id="5125" name="Rectangle 5"/>
          <p:cNvSpPr>
            <a:spLocks noGrp="1" noChangeArrowheads="1"/>
          </p:cNvSpPr>
          <p:nvPr>
            <p:ph type="subTitle" idx="1"/>
          </p:nvPr>
        </p:nvSpPr>
        <p:spPr>
          <a:xfrm>
            <a:off x="1371600" y="3886200"/>
            <a:ext cx="6400800" cy="1752600"/>
          </a:xfrm>
        </p:spPr>
        <p:txBody>
          <a:bodyPr/>
          <a:lstStyle>
            <a:lvl1pPr marL="0" indent="0">
              <a:buFont typeface="Wingdings" pitchFamily="2" charset="2"/>
              <a:buNone/>
              <a:defRPr sz="2000"/>
            </a:lvl1pPr>
          </a:lstStyle>
          <a:p>
            <a:r>
              <a:rPr lang="en-US"/>
              <a:t>Click to edit Master subtitle style</a:t>
            </a:r>
          </a:p>
        </p:txBody>
      </p:sp>
      <p:sp>
        <p:nvSpPr>
          <p:cNvPr id="7" name="Rectangle 6"/>
          <p:cNvSpPr>
            <a:spLocks noGrp="1" noChangeArrowheads="1"/>
          </p:cNvSpPr>
          <p:nvPr>
            <p:ph type="dt" sz="half" idx="10"/>
          </p:nvPr>
        </p:nvSpPr>
        <p:spPr>
          <a:xfrm>
            <a:off x="990600" y="6248400"/>
            <a:ext cx="1905000" cy="457200"/>
          </a:xfrm>
        </p:spPr>
        <p:txBody>
          <a:bodyPr/>
          <a:lstStyle>
            <a:lvl1pPr>
              <a:defRPr sz="1600">
                <a:solidFill>
                  <a:schemeClr val="bg2"/>
                </a:solidFill>
              </a:defRPr>
            </a:lvl1pPr>
          </a:lstStyle>
          <a:p>
            <a:pPr>
              <a:defRPr/>
            </a:pPr>
            <a:endParaRPr lang="en-US">
              <a:solidFill>
                <a:srgbClr val="1C1C1C"/>
              </a:solidFill>
            </a:endParaRPr>
          </a:p>
        </p:txBody>
      </p:sp>
      <p:sp>
        <p:nvSpPr>
          <p:cNvPr id="8" name="Rectangle 7"/>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solidFill>
                <a:srgbClr val="1C1C1C"/>
              </a:solidFill>
            </a:endParaRPr>
          </a:p>
        </p:txBody>
      </p:sp>
      <p:sp>
        <p:nvSpPr>
          <p:cNvPr id="9" name="Rectangle 8"/>
          <p:cNvSpPr>
            <a:spLocks noGrp="1" noChangeArrowheads="1"/>
          </p:cNvSpPr>
          <p:nvPr>
            <p:ph type="sldNum" sz="quarter" idx="12"/>
          </p:nvPr>
        </p:nvSpPr>
        <p:spPr>
          <a:xfrm>
            <a:off x="8229600" y="6248400"/>
            <a:ext cx="914400" cy="457200"/>
          </a:xfrm>
        </p:spPr>
        <p:txBody>
          <a:bodyPr/>
          <a:lstStyle>
            <a:lvl1pPr>
              <a:defRPr sz="1200">
                <a:solidFill>
                  <a:schemeClr val="bg2"/>
                </a:solidFill>
              </a:defRPr>
            </a:lvl1pPr>
          </a:lstStyle>
          <a:p>
            <a:pPr>
              <a:defRPr/>
            </a:pPr>
            <a:fld id="{3A6DD926-CA57-4F81-9741-CCBD94E7663C}" type="slidenum">
              <a:rPr lang="en-US">
                <a:solidFill>
                  <a:srgbClr val="1C1C1C"/>
                </a:solidFill>
              </a:rPr>
              <a:pPr>
                <a:defRPr/>
              </a:pPr>
              <a:t>‹#›</a:t>
            </a:fld>
            <a:endParaRPr lang="en-US">
              <a:solidFill>
                <a:srgbClr val="1C1C1C"/>
              </a:solidFill>
            </a:endParaRPr>
          </a:p>
        </p:txBody>
      </p:sp>
      <p:pic>
        <p:nvPicPr>
          <p:cNvPr id="10"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98688" y="6297613"/>
            <a:ext cx="4724400"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9939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E894DEA-FEBE-4C41-B3CF-EFED127E5245}" type="slidenum">
              <a:rPr lang="en-US"/>
              <a:pPr>
                <a:defRPr/>
              </a:pPr>
              <a:t>‹#›</a:t>
            </a:fld>
            <a:endParaRPr lang="en-US"/>
          </a:p>
        </p:txBody>
      </p:sp>
    </p:spTree>
    <p:extLst>
      <p:ext uri="{BB962C8B-B14F-4D97-AF65-F5344CB8AC3E}">
        <p14:creationId xmlns:p14="http://schemas.microsoft.com/office/powerpoint/2010/main" val="467325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3F327C72-E45D-4DAF-BD64-B696DF59726C}" type="slidenum">
              <a:rPr lang="en-US"/>
              <a:pPr>
                <a:defRPr/>
              </a:pPr>
              <a:t>‹#›</a:t>
            </a:fld>
            <a:endParaRPr lang="en-US"/>
          </a:p>
        </p:txBody>
      </p:sp>
    </p:spTree>
    <p:extLst>
      <p:ext uri="{BB962C8B-B14F-4D97-AF65-F5344CB8AC3E}">
        <p14:creationId xmlns:p14="http://schemas.microsoft.com/office/powerpoint/2010/main" val="1917110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5688" y="1704975"/>
            <a:ext cx="3810000" cy="4543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18088" y="1704975"/>
            <a:ext cx="3810000" cy="4543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6AC62D8C-7DED-40B1-92D0-B334BB51DBD7}" type="slidenum">
              <a:rPr lang="en-US"/>
              <a:pPr>
                <a:defRPr/>
              </a:pPr>
              <a:t>‹#›</a:t>
            </a:fld>
            <a:endParaRPr lang="en-US"/>
          </a:p>
        </p:txBody>
      </p:sp>
    </p:spTree>
    <p:extLst>
      <p:ext uri="{BB962C8B-B14F-4D97-AF65-F5344CB8AC3E}">
        <p14:creationId xmlns:p14="http://schemas.microsoft.com/office/powerpoint/2010/main" val="805316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5770FC8D-E321-4123-824D-F49AB39461B7}" type="slidenum">
              <a:rPr lang="en-US"/>
              <a:pPr>
                <a:defRPr/>
              </a:pPr>
              <a:t>‹#›</a:t>
            </a:fld>
            <a:endParaRPr lang="en-US"/>
          </a:p>
        </p:txBody>
      </p:sp>
    </p:spTree>
    <p:extLst>
      <p:ext uri="{BB962C8B-B14F-4D97-AF65-F5344CB8AC3E}">
        <p14:creationId xmlns:p14="http://schemas.microsoft.com/office/powerpoint/2010/main" val="2894255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BF8CFB2C-7281-40B5-AEFB-81083B5A6D7F}" type="slidenum">
              <a:rPr lang="en-US"/>
              <a:pPr>
                <a:defRPr/>
              </a:pPr>
              <a:t>‹#›</a:t>
            </a:fld>
            <a:endParaRPr lang="en-US"/>
          </a:p>
        </p:txBody>
      </p:sp>
    </p:spTree>
    <p:extLst>
      <p:ext uri="{BB962C8B-B14F-4D97-AF65-F5344CB8AC3E}">
        <p14:creationId xmlns:p14="http://schemas.microsoft.com/office/powerpoint/2010/main" val="1721244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2DDBB11E-B2F3-430C-A26A-9B240294DCC1}" type="slidenum">
              <a:rPr lang="en-US"/>
              <a:pPr>
                <a:defRPr/>
              </a:pPr>
              <a:t>‹#›</a:t>
            </a:fld>
            <a:endParaRPr lang="en-US"/>
          </a:p>
        </p:txBody>
      </p:sp>
    </p:spTree>
    <p:extLst>
      <p:ext uri="{BB962C8B-B14F-4D97-AF65-F5344CB8AC3E}">
        <p14:creationId xmlns:p14="http://schemas.microsoft.com/office/powerpoint/2010/main" val="3398631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6A612DBD-5009-45E7-B1BC-CA15589DD4C7}" type="slidenum">
              <a:rPr lang="en-US"/>
              <a:pPr>
                <a:defRPr/>
              </a:pPr>
              <a:t>‹#›</a:t>
            </a:fld>
            <a:endParaRPr lang="en-US"/>
          </a:p>
        </p:txBody>
      </p:sp>
    </p:spTree>
    <p:extLst>
      <p:ext uri="{BB962C8B-B14F-4D97-AF65-F5344CB8AC3E}">
        <p14:creationId xmlns:p14="http://schemas.microsoft.com/office/powerpoint/2010/main" val="3407223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Aft>
                <a:spcPts val="0"/>
              </a:spcAft>
              <a:defRPr smtClean="0"/>
            </a:lvl1pPr>
          </a:lstStyle>
          <a:p>
            <a:pPr>
              <a:defRPr/>
            </a:pPr>
            <a:endParaRPr lang="en-US" altLang="en-US"/>
          </a:p>
        </p:txBody>
      </p:sp>
      <p:sp>
        <p:nvSpPr>
          <p:cNvPr id="5" name="Footer Placeholder 4"/>
          <p:cNvSpPr>
            <a:spLocks noGrp="1"/>
          </p:cNvSpPr>
          <p:nvPr>
            <p:ph type="ftr" sz="quarter" idx="11"/>
          </p:nvPr>
        </p:nvSpPr>
        <p:spPr/>
        <p:txBody>
          <a:bodyPr/>
          <a:lstStyle>
            <a:lvl1pPr algn="l" fontAlgn="auto">
              <a:spcAft>
                <a:spcPts val="0"/>
              </a:spcAft>
              <a:defRPr smtClean="0"/>
            </a:lvl1pPr>
          </a:lstStyle>
          <a:p>
            <a:pPr>
              <a:defRPr/>
            </a:pPr>
            <a:endParaRPr lang="en-US" altLang="en-US" dirty="0"/>
          </a:p>
        </p:txBody>
      </p:sp>
      <p:sp>
        <p:nvSpPr>
          <p:cNvPr id="6" name="Slide Number Placeholder 5"/>
          <p:cNvSpPr>
            <a:spLocks noGrp="1"/>
          </p:cNvSpPr>
          <p:nvPr>
            <p:ph type="sldNum" sz="quarter" idx="12"/>
          </p:nvPr>
        </p:nvSpPr>
        <p:spPr/>
        <p:txBody>
          <a:bodyPr/>
          <a:lstStyle>
            <a:lvl1pPr fontAlgn="auto">
              <a:spcAft>
                <a:spcPts val="0"/>
              </a:spcAft>
              <a:defRPr smtClean="0"/>
            </a:lvl1pPr>
          </a:lstStyle>
          <a:p>
            <a:pPr>
              <a:defRPr/>
            </a:pPr>
            <a:fld id="{36918832-36C6-442E-8862-0532376DC049}" type="slidenum">
              <a:rPr lang="en-US" altLang="en-US"/>
              <a:pPr>
                <a:defRPr/>
              </a:pPr>
              <a:t>‹#›</a:t>
            </a:fld>
            <a:endParaRPr lang="en-US" altLang="en-US"/>
          </a:p>
        </p:txBody>
      </p:sp>
      <p:pic>
        <p:nvPicPr>
          <p:cNvPr id="7"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8688" y="6297613"/>
            <a:ext cx="4724400"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734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2C05169C-08DE-49A2-8E56-4E65506A38E3}" type="slidenum">
              <a:rPr lang="en-US"/>
              <a:pPr>
                <a:defRPr/>
              </a:pPr>
              <a:t>‹#›</a:t>
            </a:fld>
            <a:endParaRPr lang="en-US"/>
          </a:p>
        </p:txBody>
      </p:sp>
    </p:spTree>
    <p:extLst>
      <p:ext uri="{BB962C8B-B14F-4D97-AF65-F5344CB8AC3E}">
        <p14:creationId xmlns:p14="http://schemas.microsoft.com/office/powerpoint/2010/main" val="1307645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71392EA8-A371-42D2-81CE-3E8AEAC2273D}" type="slidenum">
              <a:rPr lang="en-US"/>
              <a:pPr>
                <a:defRPr/>
              </a:pPr>
              <a:t>‹#›</a:t>
            </a:fld>
            <a:endParaRPr lang="en-US"/>
          </a:p>
        </p:txBody>
      </p:sp>
    </p:spTree>
    <p:extLst>
      <p:ext uri="{BB962C8B-B14F-4D97-AF65-F5344CB8AC3E}">
        <p14:creationId xmlns:p14="http://schemas.microsoft.com/office/powerpoint/2010/main" val="2100378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3113" y="304800"/>
            <a:ext cx="2020887"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5688" y="304800"/>
            <a:ext cx="5915025"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8B6DFB14-8FBF-4441-8FAC-845939C418BC}" type="slidenum">
              <a:rPr lang="en-US"/>
              <a:pPr>
                <a:defRPr/>
              </a:pPr>
              <a:t>‹#›</a:t>
            </a:fld>
            <a:endParaRPr lang="en-US"/>
          </a:p>
        </p:txBody>
      </p:sp>
    </p:spTree>
    <p:extLst>
      <p:ext uri="{BB962C8B-B14F-4D97-AF65-F5344CB8AC3E}">
        <p14:creationId xmlns:p14="http://schemas.microsoft.com/office/powerpoint/2010/main" val="637267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55688" y="1704975"/>
            <a:ext cx="3810000" cy="4543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18088" y="1704975"/>
            <a:ext cx="3810000" cy="2195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18088" y="4052888"/>
            <a:ext cx="3810000" cy="2195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3413C595-3A63-4B94-9888-08C8EB5F681B}" type="slidenum">
              <a:rPr lang="en-US"/>
              <a:pPr>
                <a:defRPr/>
              </a:pPr>
              <a:t>‹#›</a:t>
            </a:fld>
            <a:endParaRPr lang="en-US"/>
          </a:p>
        </p:txBody>
      </p:sp>
    </p:spTree>
    <p:extLst>
      <p:ext uri="{BB962C8B-B14F-4D97-AF65-F5344CB8AC3E}">
        <p14:creationId xmlns:p14="http://schemas.microsoft.com/office/powerpoint/2010/main" val="3234697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55688" y="304800"/>
            <a:ext cx="8088312"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1392D2F8-6ADF-4D46-A2E4-1F3440CF969D}" type="slidenum">
              <a:rPr lang="en-US"/>
              <a:pPr>
                <a:defRPr/>
              </a:pPr>
              <a:t>‹#›</a:t>
            </a:fld>
            <a:endParaRPr lang="en-US"/>
          </a:p>
        </p:txBody>
      </p:sp>
    </p:spTree>
    <p:extLst>
      <p:ext uri="{BB962C8B-B14F-4D97-AF65-F5344CB8AC3E}">
        <p14:creationId xmlns:p14="http://schemas.microsoft.com/office/powerpoint/2010/main" val="1969346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55688" y="1704975"/>
            <a:ext cx="3810000" cy="4543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18088" y="1704975"/>
            <a:ext cx="3810000" cy="4543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C9D881A-9393-4916-81F6-5D76BE2D166D}" type="slidenum">
              <a:rPr lang="en-US"/>
              <a:pPr>
                <a:defRPr/>
              </a:pPr>
              <a:t>‹#›</a:t>
            </a:fld>
            <a:endParaRPr lang="en-US"/>
          </a:p>
        </p:txBody>
      </p:sp>
    </p:spTree>
    <p:extLst>
      <p:ext uri="{BB962C8B-B14F-4D97-AF65-F5344CB8AC3E}">
        <p14:creationId xmlns:p14="http://schemas.microsoft.com/office/powerpoint/2010/main" val="4105237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55688" y="1704975"/>
            <a:ext cx="3810000" cy="4543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5018088" y="1704975"/>
            <a:ext cx="3810000" cy="4543425"/>
          </a:xfrm>
        </p:spPr>
        <p:txBody>
          <a:bodyPr/>
          <a:lstStyle/>
          <a:p>
            <a:pPr lvl="0"/>
            <a:endParaRPr lang="en-US" noProof="0" smtClean="0"/>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E506C503-DA97-45DF-857C-7840236DE17A}" type="slidenum">
              <a:rPr lang="en-US"/>
              <a:pPr>
                <a:defRPr/>
              </a:pPr>
              <a:t>‹#›</a:t>
            </a:fld>
            <a:endParaRPr lang="en-US"/>
          </a:p>
        </p:txBody>
      </p:sp>
    </p:spTree>
    <p:extLst>
      <p:ext uri="{BB962C8B-B14F-4D97-AF65-F5344CB8AC3E}">
        <p14:creationId xmlns:p14="http://schemas.microsoft.com/office/powerpoint/2010/main" val="388424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Aft>
                <a:spcPts val="0"/>
              </a:spcAft>
              <a:defRPr smtClean="0"/>
            </a:lvl1pPr>
          </a:lstStyle>
          <a:p>
            <a:pPr>
              <a:defRPr/>
            </a:pPr>
            <a:endParaRPr lang="en-US" altLang="en-US"/>
          </a:p>
        </p:txBody>
      </p:sp>
      <p:sp>
        <p:nvSpPr>
          <p:cNvPr id="5" name="Footer Placeholder 4"/>
          <p:cNvSpPr>
            <a:spLocks noGrp="1"/>
          </p:cNvSpPr>
          <p:nvPr>
            <p:ph type="ftr" sz="quarter" idx="11"/>
          </p:nvPr>
        </p:nvSpPr>
        <p:spPr/>
        <p:txBody>
          <a:bodyPr/>
          <a:lstStyle>
            <a:lvl1pPr algn="l" fontAlgn="auto">
              <a:spcAft>
                <a:spcPts val="0"/>
              </a:spcAft>
              <a:defRPr smtClean="0"/>
            </a:lvl1pPr>
          </a:lstStyle>
          <a:p>
            <a:pPr>
              <a:defRPr/>
            </a:pPr>
            <a:endParaRPr lang="en-US" altLang="en-US"/>
          </a:p>
        </p:txBody>
      </p:sp>
      <p:sp>
        <p:nvSpPr>
          <p:cNvPr id="6" name="Slide Number Placeholder 5"/>
          <p:cNvSpPr>
            <a:spLocks noGrp="1"/>
          </p:cNvSpPr>
          <p:nvPr>
            <p:ph type="sldNum" sz="quarter" idx="12"/>
          </p:nvPr>
        </p:nvSpPr>
        <p:spPr/>
        <p:txBody>
          <a:bodyPr/>
          <a:lstStyle>
            <a:lvl1pPr fontAlgn="auto">
              <a:spcAft>
                <a:spcPts val="0"/>
              </a:spcAft>
              <a:defRPr smtClean="0"/>
            </a:lvl1pPr>
          </a:lstStyle>
          <a:p>
            <a:pPr>
              <a:defRPr/>
            </a:pPr>
            <a:fld id="{8E3AC131-73D1-405C-B543-04257E775054}" type="slidenum">
              <a:rPr lang="en-US" altLang="en-US"/>
              <a:pPr>
                <a:defRPr/>
              </a:pPr>
              <a:t>‹#›</a:t>
            </a:fld>
            <a:endParaRPr lang="en-US" altLang="en-US"/>
          </a:p>
        </p:txBody>
      </p:sp>
    </p:spTree>
    <p:extLst>
      <p:ext uri="{BB962C8B-B14F-4D97-AF65-F5344CB8AC3E}">
        <p14:creationId xmlns:p14="http://schemas.microsoft.com/office/powerpoint/2010/main" val="2867267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Aft>
                <a:spcPts val="0"/>
              </a:spcAft>
              <a:defRPr smtClean="0"/>
            </a:lvl1pPr>
          </a:lstStyle>
          <a:p>
            <a:pPr>
              <a:defRPr/>
            </a:pPr>
            <a:endParaRPr lang="en-US" altLang="en-US"/>
          </a:p>
        </p:txBody>
      </p:sp>
      <p:sp>
        <p:nvSpPr>
          <p:cNvPr id="6" name="Footer Placeholder 5"/>
          <p:cNvSpPr>
            <a:spLocks noGrp="1"/>
          </p:cNvSpPr>
          <p:nvPr>
            <p:ph type="ftr" sz="quarter" idx="11"/>
          </p:nvPr>
        </p:nvSpPr>
        <p:spPr/>
        <p:txBody>
          <a:bodyPr/>
          <a:lstStyle>
            <a:lvl1pPr algn="l" fontAlgn="auto">
              <a:spcAft>
                <a:spcPts val="0"/>
              </a:spcAft>
              <a:defRPr smtClean="0"/>
            </a:lvl1pPr>
          </a:lstStyle>
          <a:p>
            <a:pPr>
              <a:defRPr/>
            </a:pPr>
            <a:endParaRPr lang="en-US" altLang="en-US"/>
          </a:p>
        </p:txBody>
      </p:sp>
      <p:sp>
        <p:nvSpPr>
          <p:cNvPr id="7" name="Slide Number Placeholder 6"/>
          <p:cNvSpPr>
            <a:spLocks noGrp="1"/>
          </p:cNvSpPr>
          <p:nvPr>
            <p:ph type="sldNum" sz="quarter" idx="12"/>
          </p:nvPr>
        </p:nvSpPr>
        <p:spPr/>
        <p:txBody>
          <a:bodyPr/>
          <a:lstStyle>
            <a:lvl1pPr fontAlgn="auto">
              <a:spcAft>
                <a:spcPts val="0"/>
              </a:spcAft>
              <a:defRPr smtClean="0"/>
            </a:lvl1pPr>
          </a:lstStyle>
          <a:p>
            <a:pPr>
              <a:defRPr/>
            </a:pPr>
            <a:fld id="{FE5E7C6B-A3E2-4FCC-A277-361BF11341C0}" type="slidenum">
              <a:rPr lang="en-US" altLang="en-US"/>
              <a:pPr>
                <a:defRPr/>
              </a:pPr>
              <a:t>‹#›</a:t>
            </a:fld>
            <a:endParaRPr lang="en-US" altLang="en-US"/>
          </a:p>
        </p:txBody>
      </p:sp>
    </p:spTree>
    <p:extLst>
      <p:ext uri="{BB962C8B-B14F-4D97-AF65-F5344CB8AC3E}">
        <p14:creationId xmlns:p14="http://schemas.microsoft.com/office/powerpoint/2010/main" val="162268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Aft>
                <a:spcPts val="0"/>
              </a:spcAft>
              <a:defRPr smtClean="0"/>
            </a:lvl1pPr>
          </a:lstStyle>
          <a:p>
            <a:pPr>
              <a:defRPr/>
            </a:pPr>
            <a:endParaRPr lang="en-US" altLang="en-US"/>
          </a:p>
        </p:txBody>
      </p:sp>
      <p:sp>
        <p:nvSpPr>
          <p:cNvPr id="8" name="Footer Placeholder 7"/>
          <p:cNvSpPr>
            <a:spLocks noGrp="1"/>
          </p:cNvSpPr>
          <p:nvPr>
            <p:ph type="ftr" sz="quarter" idx="11"/>
          </p:nvPr>
        </p:nvSpPr>
        <p:spPr/>
        <p:txBody>
          <a:bodyPr/>
          <a:lstStyle>
            <a:lvl1pPr algn="l" fontAlgn="auto">
              <a:spcAft>
                <a:spcPts val="0"/>
              </a:spcAft>
              <a:defRPr smtClean="0"/>
            </a:lvl1pPr>
          </a:lstStyle>
          <a:p>
            <a:pPr>
              <a:defRPr/>
            </a:pPr>
            <a:endParaRPr lang="en-US" altLang="en-US"/>
          </a:p>
        </p:txBody>
      </p:sp>
      <p:sp>
        <p:nvSpPr>
          <p:cNvPr id="9" name="Slide Number Placeholder 8"/>
          <p:cNvSpPr>
            <a:spLocks noGrp="1"/>
          </p:cNvSpPr>
          <p:nvPr>
            <p:ph type="sldNum" sz="quarter" idx="12"/>
          </p:nvPr>
        </p:nvSpPr>
        <p:spPr/>
        <p:txBody>
          <a:bodyPr/>
          <a:lstStyle>
            <a:lvl1pPr fontAlgn="auto">
              <a:spcAft>
                <a:spcPts val="0"/>
              </a:spcAft>
              <a:defRPr smtClean="0"/>
            </a:lvl1pPr>
          </a:lstStyle>
          <a:p>
            <a:pPr>
              <a:defRPr/>
            </a:pPr>
            <a:fld id="{405EAED7-1C05-4004-8391-6F6313CE8305}" type="slidenum">
              <a:rPr lang="en-US" altLang="en-US"/>
              <a:pPr>
                <a:defRPr/>
              </a:pPr>
              <a:t>‹#›</a:t>
            </a:fld>
            <a:endParaRPr lang="en-US" altLang="en-US"/>
          </a:p>
        </p:txBody>
      </p:sp>
    </p:spTree>
    <p:extLst>
      <p:ext uri="{BB962C8B-B14F-4D97-AF65-F5344CB8AC3E}">
        <p14:creationId xmlns:p14="http://schemas.microsoft.com/office/powerpoint/2010/main" val="395597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Aft>
                <a:spcPts val="0"/>
              </a:spcAft>
              <a:defRPr smtClean="0"/>
            </a:lvl1pPr>
          </a:lstStyle>
          <a:p>
            <a:pPr>
              <a:defRPr/>
            </a:pPr>
            <a:endParaRPr lang="en-US" altLang="en-US"/>
          </a:p>
        </p:txBody>
      </p:sp>
      <p:sp>
        <p:nvSpPr>
          <p:cNvPr id="4" name="Footer Placeholder 3"/>
          <p:cNvSpPr>
            <a:spLocks noGrp="1"/>
          </p:cNvSpPr>
          <p:nvPr>
            <p:ph type="ftr" sz="quarter" idx="11"/>
          </p:nvPr>
        </p:nvSpPr>
        <p:spPr/>
        <p:txBody>
          <a:bodyPr/>
          <a:lstStyle>
            <a:lvl1pPr algn="l" fontAlgn="auto">
              <a:spcAft>
                <a:spcPts val="0"/>
              </a:spcAft>
              <a:defRPr smtClean="0"/>
            </a:lvl1pPr>
          </a:lstStyle>
          <a:p>
            <a:pPr>
              <a:defRPr/>
            </a:pPr>
            <a:endParaRPr lang="en-US" altLang="en-US"/>
          </a:p>
        </p:txBody>
      </p:sp>
      <p:sp>
        <p:nvSpPr>
          <p:cNvPr id="5" name="Slide Number Placeholder 4"/>
          <p:cNvSpPr>
            <a:spLocks noGrp="1"/>
          </p:cNvSpPr>
          <p:nvPr>
            <p:ph type="sldNum" sz="quarter" idx="12"/>
          </p:nvPr>
        </p:nvSpPr>
        <p:spPr/>
        <p:txBody>
          <a:bodyPr/>
          <a:lstStyle>
            <a:lvl1pPr fontAlgn="auto">
              <a:spcAft>
                <a:spcPts val="0"/>
              </a:spcAft>
              <a:defRPr smtClean="0"/>
            </a:lvl1pPr>
          </a:lstStyle>
          <a:p>
            <a:pPr>
              <a:defRPr/>
            </a:pPr>
            <a:fld id="{B5339252-57EA-41D4-8C74-9E1DFDECB1C0}" type="slidenum">
              <a:rPr lang="en-US" altLang="en-US"/>
              <a:pPr>
                <a:defRPr/>
              </a:pPr>
              <a:t>‹#›</a:t>
            </a:fld>
            <a:endParaRPr lang="en-US" altLang="en-US"/>
          </a:p>
        </p:txBody>
      </p:sp>
    </p:spTree>
    <p:extLst>
      <p:ext uri="{BB962C8B-B14F-4D97-AF65-F5344CB8AC3E}">
        <p14:creationId xmlns:p14="http://schemas.microsoft.com/office/powerpoint/2010/main" val="2813218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Aft>
                <a:spcPts val="0"/>
              </a:spcAft>
              <a:defRPr smtClean="0"/>
            </a:lvl1pPr>
          </a:lstStyle>
          <a:p>
            <a:pPr>
              <a:defRPr/>
            </a:pPr>
            <a:endParaRPr lang="en-US" altLang="en-US"/>
          </a:p>
        </p:txBody>
      </p:sp>
      <p:sp>
        <p:nvSpPr>
          <p:cNvPr id="3" name="Footer Placeholder 2"/>
          <p:cNvSpPr>
            <a:spLocks noGrp="1"/>
          </p:cNvSpPr>
          <p:nvPr>
            <p:ph type="ftr" sz="quarter" idx="11"/>
          </p:nvPr>
        </p:nvSpPr>
        <p:spPr/>
        <p:txBody>
          <a:bodyPr/>
          <a:lstStyle>
            <a:lvl1pPr algn="l" fontAlgn="auto">
              <a:spcAft>
                <a:spcPts val="0"/>
              </a:spcAft>
              <a:defRPr smtClean="0"/>
            </a:lvl1pPr>
          </a:lstStyle>
          <a:p>
            <a:pPr>
              <a:defRPr/>
            </a:pPr>
            <a:endParaRPr lang="en-US" altLang="en-US"/>
          </a:p>
        </p:txBody>
      </p:sp>
      <p:sp>
        <p:nvSpPr>
          <p:cNvPr id="4" name="Slide Number Placeholder 3"/>
          <p:cNvSpPr>
            <a:spLocks noGrp="1"/>
          </p:cNvSpPr>
          <p:nvPr>
            <p:ph type="sldNum" sz="quarter" idx="12"/>
          </p:nvPr>
        </p:nvSpPr>
        <p:spPr/>
        <p:txBody>
          <a:bodyPr/>
          <a:lstStyle>
            <a:lvl1pPr fontAlgn="auto">
              <a:spcAft>
                <a:spcPts val="0"/>
              </a:spcAft>
              <a:defRPr smtClean="0"/>
            </a:lvl1pPr>
          </a:lstStyle>
          <a:p>
            <a:pPr>
              <a:defRPr/>
            </a:pPr>
            <a:fld id="{8A84E279-99C5-4E34-9161-6D382B0541D7}" type="slidenum">
              <a:rPr lang="en-US" altLang="en-US"/>
              <a:pPr>
                <a:defRPr/>
              </a:pPr>
              <a:t>‹#›</a:t>
            </a:fld>
            <a:endParaRPr lang="en-US" altLang="en-US"/>
          </a:p>
        </p:txBody>
      </p:sp>
    </p:spTree>
    <p:extLst>
      <p:ext uri="{BB962C8B-B14F-4D97-AF65-F5344CB8AC3E}">
        <p14:creationId xmlns:p14="http://schemas.microsoft.com/office/powerpoint/2010/main" val="579539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Aft>
                <a:spcPts val="0"/>
              </a:spcAft>
              <a:defRPr smtClean="0"/>
            </a:lvl1pPr>
          </a:lstStyle>
          <a:p>
            <a:pPr>
              <a:defRPr/>
            </a:pPr>
            <a:endParaRPr lang="en-US" altLang="en-US"/>
          </a:p>
        </p:txBody>
      </p:sp>
      <p:sp>
        <p:nvSpPr>
          <p:cNvPr id="6" name="Footer Placeholder 5"/>
          <p:cNvSpPr>
            <a:spLocks noGrp="1"/>
          </p:cNvSpPr>
          <p:nvPr>
            <p:ph type="ftr" sz="quarter" idx="11"/>
          </p:nvPr>
        </p:nvSpPr>
        <p:spPr/>
        <p:txBody>
          <a:bodyPr/>
          <a:lstStyle>
            <a:lvl1pPr algn="l" fontAlgn="auto">
              <a:spcAft>
                <a:spcPts val="0"/>
              </a:spcAft>
              <a:defRPr smtClean="0"/>
            </a:lvl1pPr>
          </a:lstStyle>
          <a:p>
            <a:pPr>
              <a:defRPr/>
            </a:pPr>
            <a:endParaRPr lang="en-US" altLang="en-US"/>
          </a:p>
        </p:txBody>
      </p:sp>
      <p:sp>
        <p:nvSpPr>
          <p:cNvPr id="7" name="Slide Number Placeholder 6"/>
          <p:cNvSpPr>
            <a:spLocks noGrp="1"/>
          </p:cNvSpPr>
          <p:nvPr>
            <p:ph type="sldNum" sz="quarter" idx="12"/>
          </p:nvPr>
        </p:nvSpPr>
        <p:spPr/>
        <p:txBody>
          <a:bodyPr/>
          <a:lstStyle>
            <a:lvl1pPr fontAlgn="auto">
              <a:spcAft>
                <a:spcPts val="0"/>
              </a:spcAft>
              <a:defRPr smtClean="0"/>
            </a:lvl1pPr>
          </a:lstStyle>
          <a:p>
            <a:pPr>
              <a:defRPr/>
            </a:pPr>
            <a:fld id="{1C27ADF3-A941-49AE-AEFE-3D6A9B968483}" type="slidenum">
              <a:rPr lang="en-US" altLang="en-US"/>
              <a:pPr>
                <a:defRPr/>
              </a:pPr>
              <a:t>‹#›</a:t>
            </a:fld>
            <a:endParaRPr lang="en-US" altLang="en-US"/>
          </a:p>
        </p:txBody>
      </p:sp>
    </p:spTree>
    <p:extLst>
      <p:ext uri="{BB962C8B-B14F-4D97-AF65-F5344CB8AC3E}">
        <p14:creationId xmlns:p14="http://schemas.microsoft.com/office/powerpoint/2010/main" val="71789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Aft>
                <a:spcPts val="0"/>
              </a:spcAft>
              <a:defRPr smtClean="0"/>
            </a:lvl1pPr>
          </a:lstStyle>
          <a:p>
            <a:pPr>
              <a:defRPr/>
            </a:pPr>
            <a:endParaRPr lang="en-US" altLang="en-US"/>
          </a:p>
        </p:txBody>
      </p:sp>
      <p:sp>
        <p:nvSpPr>
          <p:cNvPr id="6" name="Footer Placeholder 5"/>
          <p:cNvSpPr>
            <a:spLocks noGrp="1"/>
          </p:cNvSpPr>
          <p:nvPr>
            <p:ph type="ftr" sz="quarter" idx="11"/>
          </p:nvPr>
        </p:nvSpPr>
        <p:spPr/>
        <p:txBody>
          <a:bodyPr/>
          <a:lstStyle>
            <a:lvl1pPr algn="l" fontAlgn="auto">
              <a:spcAft>
                <a:spcPts val="0"/>
              </a:spcAft>
              <a:defRPr smtClean="0"/>
            </a:lvl1pPr>
          </a:lstStyle>
          <a:p>
            <a:pPr>
              <a:defRPr/>
            </a:pPr>
            <a:endParaRPr lang="en-US" altLang="en-US"/>
          </a:p>
        </p:txBody>
      </p:sp>
      <p:sp>
        <p:nvSpPr>
          <p:cNvPr id="7" name="Slide Number Placeholder 6"/>
          <p:cNvSpPr>
            <a:spLocks noGrp="1"/>
          </p:cNvSpPr>
          <p:nvPr>
            <p:ph type="sldNum" sz="quarter" idx="12"/>
          </p:nvPr>
        </p:nvSpPr>
        <p:spPr/>
        <p:txBody>
          <a:bodyPr/>
          <a:lstStyle>
            <a:lvl1pPr fontAlgn="auto">
              <a:spcAft>
                <a:spcPts val="0"/>
              </a:spcAft>
              <a:defRPr smtClean="0"/>
            </a:lvl1pPr>
          </a:lstStyle>
          <a:p>
            <a:pPr>
              <a:defRPr/>
            </a:pPr>
            <a:fld id="{84B1E0F0-8D4A-4356-87D9-1BEE4D1E5B38}" type="slidenum">
              <a:rPr lang="en-US" altLang="en-US"/>
              <a:pPr>
                <a:defRPr/>
              </a:pPr>
              <a:t>‹#›</a:t>
            </a:fld>
            <a:endParaRPr lang="en-US" altLang="en-US"/>
          </a:p>
        </p:txBody>
      </p:sp>
    </p:spTree>
    <p:extLst>
      <p:ext uri="{BB962C8B-B14F-4D97-AF65-F5344CB8AC3E}">
        <p14:creationId xmlns:p14="http://schemas.microsoft.com/office/powerpoint/2010/main" val="2934356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hyperlink" Target="http://aepnow/depts/corpcomm/visual/logocenter/logocenter/symbol.html" TargetMode="Externa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buSzTx/>
              <a:defRPr sz="1400" b="0" i="0" smtClean="0">
                <a:solidFill>
                  <a:srgbClr val="000000"/>
                </a:solidFill>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SzTx/>
              <a:defRPr sz="1400" b="0" i="0" smtClean="0">
                <a:solidFill>
                  <a:srgbClr val="000000"/>
                </a:solidFill>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SzTx/>
              <a:defRPr sz="1400" b="0" i="0" smtClean="0">
                <a:solidFill>
                  <a:srgbClr val="000000"/>
                </a:solidFill>
                <a:latin typeface="+mn-lt"/>
                <a:cs typeface="+mn-cs"/>
              </a:defRPr>
            </a:lvl1pPr>
          </a:lstStyle>
          <a:p>
            <a:pPr>
              <a:defRPr/>
            </a:pPr>
            <a:fld id="{8123215A-654D-40B3-ADE0-1EBF04E02199}" type="slidenum">
              <a:rPr lang="en-US" altLang="en-US"/>
              <a:pPr>
                <a:defRPr/>
              </a:pPr>
              <a:t>‹#›</a:t>
            </a:fld>
            <a:endParaRPr lang="en-US" altLang="en-US"/>
          </a:p>
        </p:txBody>
      </p:sp>
      <p:sp>
        <p:nvSpPr>
          <p:cNvPr id="1031" name="Line 7"/>
          <p:cNvSpPr>
            <a:spLocks noChangeShapeType="1"/>
          </p:cNvSpPr>
          <p:nvPr userDrawn="1"/>
        </p:nvSpPr>
        <p:spPr bwMode="auto">
          <a:xfrm>
            <a:off x="762000" y="1143000"/>
            <a:ext cx="7772400" cy="0"/>
          </a:xfrm>
          <a:prstGeom prst="line">
            <a:avLst/>
          </a:prstGeom>
          <a:noFill/>
          <a:ln w="27178">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32" name="Picture 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28600" y="304800"/>
            <a:ext cx="762000" cy="633413"/>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1371600" y="609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buClr>
                <a:schemeClr val="hlink"/>
              </a:buClr>
              <a:buSzPct val="75000"/>
              <a:buFont typeface="Wingdings" pitchFamily="2" charset="2"/>
              <a:buChar char="n"/>
              <a:defRPr sz="1600" b="1">
                <a:solidFill>
                  <a:schemeClr val="tx1"/>
                </a:solidFill>
                <a:latin typeface="Arial" charset="0"/>
              </a:defRPr>
            </a:lvl6pPr>
            <a:lvl7pPr marL="2971800" indent="-228600" eaLnBrk="0" fontAlgn="base" hangingPunct="0">
              <a:spcBef>
                <a:spcPct val="20000"/>
              </a:spcBef>
              <a:spcAft>
                <a:spcPct val="0"/>
              </a:spcAft>
              <a:buClr>
                <a:schemeClr val="hlink"/>
              </a:buClr>
              <a:buSzPct val="75000"/>
              <a:buFont typeface="Wingdings" pitchFamily="2" charset="2"/>
              <a:buChar char="n"/>
              <a:defRPr sz="1600" b="1">
                <a:solidFill>
                  <a:schemeClr val="tx1"/>
                </a:solidFill>
                <a:latin typeface="Arial" charset="0"/>
              </a:defRPr>
            </a:lvl7pPr>
            <a:lvl8pPr marL="3429000" indent="-228600" eaLnBrk="0" fontAlgn="base" hangingPunct="0">
              <a:spcBef>
                <a:spcPct val="20000"/>
              </a:spcBef>
              <a:spcAft>
                <a:spcPct val="0"/>
              </a:spcAft>
              <a:buClr>
                <a:schemeClr val="hlink"/>
              </a:buClr>
              <a:buSzPct val="75000"/>
              <a:buFont typeface="Wingdings" pitchFamily="2" charset="2"/>
              <a:buChar char="n"/>
              <a:defRPr sz="1600" b="1">
                <a:solidFill>
                  <a:schemeClr val="tx1"/>
                </a:solidFill>
                <a:latin typeface="Arial" charset="0"/>
              </a:defRPr>
            </a:lvl8pPr>
            <a:lvl9pPr marL="3886200" indent="-228600" eaLnBrk="0" fontAlgn="base" hangingPunct="0">
              <a:spcBef>
                <a:spcPct val="20000"/>
              </a:spcBef>
              <a:spcAft>
                <a:spcPct val="0"/>
              </a:spcAft>
              <a:buClr>
                <a:schemeClr val="hlink"/>
              </a:buClr>
              <a:buSzPct val="75000"/>
              <a:buFont typeface="Wingdings" pitchFamily="2" charset="2"/>
              <a:buChar char="n"/>
              <a:defRPr sz="1600" b="1">
                <a:solidFill>
                  <a:schemeClr val="tx1"/>
                </a:solidFill>
                <a:latin typeface="Arial" charset="0"/>
              </a:defRPr>
            </a:lvl9pPr>
          </a:lstStyle>
          <a:p>
            <a:pPr algn="ctr" eaLnBrk="1" hangingPunct="1"/>
            <a:endParaRPr kumimoji="1" lang="en-US" altLang="en-US" sz="2800" b="0" smtClean="0">
              <a:solidFill>
                <a:srgbClr val="000000"/>
              </a:solidFill>
            </a:endParaRPr>
          </a:p>
        </p:txBody>
      </p:sp>
      <p:sp>
        <p:nvSpPr>
          <p:cNvPr id="1027" name="Rectangle 3"/>
          <p:cNvSpPr>
            <a:spLocks noChangeArrowheads="1"/>
          </p:cNvSpPr>
          <p:nvPr/>
        </p:nvSpPr>
        <p:spPr bwMode="gray">
          <a:xfrm>
            <a:off x="315913" y="1468438"/>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buClr>
                <a:schemeClr val="hlink"/>
              </a:buClr>
              <a:buSzPct val="75000"/>
              <a:buFont typeface="Wingdings" pitchFamily="2" charset="2"/>
              <a:buChar char="n"/>
              <a:defRPr sz="1600" b="1">
                <a:solidFill>
                  <a:schemeClr val="tx1"/>
                </a:solidFill>
                <a:latin typeface="Arial" charset="0"/>
              </a:defRPr>
            </a:lvl6pPr>
            <a:lvl7pPr marL="2971800" indent="-228600" eaLnBrk="0" fontAlgn="base" hangingPunct="0">
              <a:spcBef>
                <a:spcPct val="20000"/>
              </a:spcBef>
              <a:spcAft>
                <a:spcPct val="0"/>
              </a:spcAft>
              <a:buClr>
                <a:schemeClr val="hlink"/>
              </a:buClr>
              <a:buSzPct val="75000"/>
              <a:buFont typeface="Wingdings" pitchFamily="2" charset="2"/>
              <a:buChar char="n"/>
              <a:defRPr sz="1600" b="1">
                <a:solidFill>
                  <a:schemeClr val="tx1"/>
                </a:solidFill>
                <a:latin typeface="Arial" charset="0"/>
              </a:defRPr>
            </a:lvl7pPr>
            <a:lvl8pPr marL="3429000" indent="-228600" eaLnBrk="0" fontAlgn="base" hangingPunct="0">
              <a:spcBef>
                <a:spcPct val="20000"/>
              </a:spcBef>
              <a:spcAft>
                <a:spcPct val="0"/>
              </a:spcAft>
              <a:buClr>
                <a:schemeClr val="hlink"/>
              </a:buClr>
              <a:buSzPct val="75000"/>
              <a:buFont typeface="Wingdings" pitchFamily="2" charset="2"/>
              <a:buChar char="n"/>
              <a:defRPr sz="1600" b="1">
                <a:solidFill>
                  <a:schemeClr val="tx1"/>
                </a:solidFill>
                <a:latin typeface="Arial" charset="0"/>
              </a:defRPr>
            </a:lvl8pPr>
            <a:lvl9pPr marL="3886200" indent="-228600" eaLnBrk="0" fontAlgn="base" hangingPunct="0">
              <a:spcBef>
                <a:spcPct val="20000"/>
              </a:spcBef>
              <a:spcAft>
                <a:spcPct val="0"/>
              </a:spcAft>
              <a:buClr>
                <a:schemeClr val="hlink"/>
              </a:buClr>
              <a:buSzPct val="75000"/>
              <a:buFont typeface="Wingdings" pitchFamily="2" charset="2"/>
              <a:buChar char="n"/>
              <a:defRPr sz="1600" b="1">
                <a:solidFill>
                  <a:schemeClr val="tx1"/>
                </a:solidFill>
                <a:latin typeface="Arial" charset="0"/>
              </a:defRPr>
            </a:lvl9pPr>
          </a:lstStyle>
          <a:p>
            <a:pPr algn="ctr" eaLnBrk="1" hangingPunct="1"/>
            <a:endParaRPr kumimoji="1" lang="en-US" altLang="en-US" sz="2800" b="0" smtClean="0">
              <a:solidFill>
                <a:srgbClr val="000000"/>
              </a:solidFill>
            </a:endParaRPr>
          </a:p>
        </p:txBody>
      </p:sp>
      <p:sp>
        <p:nvSpPr>
          <p:cNvPr id="1028" name="Rectangle 4"/>
          <p:cNvSpPr>
            <a:spLocks noGrp="1" noChangeArrowheads="1"/>
          </p:cNvSpPr>
          <p:nvPr>
            <p:ph type="title"/>
          </p:nvPr>
        </p:nvSpPr>
        <p:spPr bwMode="auto">
          <a:xfrm>
            <a:off x="1600200" y="304800"/>
            <a:ext cx="754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9" name="Rectangle 5"/>
          <p:cNvSpPr>
            <a:spLocks noGrp="1" noChangeArrowheads="1"/>
          </p:cNvSpPr>
          <p:nvPr>
            <p:ph type="body" idx="1"/>
          </p:nvPr>
        </p:nvSpPr>
        <p:spPr bwMode="auto">
          <a:xfrm>
            <a:off x="1055688" y="1704975"/>
            <a:ext cx="777240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2" name="Rectangle 6"/>
          <p:cNvSpPr>
            <a:spLocks noGrp="1" noChangeArrowheads="1"/>
          </p:cNvSpPr>
          <p:nvPr>
            <p:ph type="dt" sz="half" idx="2"/>
          </p:nvPr>
        </p:nvSpPr>
        <p:spPr bwMode="auto">
          <a:xfrm>
            <a:off x="152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900" b="0">
                <a:solidFill>
                  <a:srgbClr val="4D4D4D"/>
                </a:solidFill>
                <a:latin typeface="Arial" pitchFamily="34" charset="0"/>
              </a:defRPr>
            </a:lvl1pPr>
          </a:lstStyle>
          <a:p>
            <a:pPr>
              <a:defRPr/>
            </a:pPr>
            <a:endParaRPr lang="en-US"/>
          </a:p>
        </p:txBody>
      </p:sp>
      <p:sp>
        <p:nvSpPr>
          <p:cNvPr id="4103" name="Rectangle 7"/>
          <p:cNvSpPr>
            <a:spLocks noGrp="1" noChangeArrowheads="1"/>
          </p:cNvSpPr>
          <p:nvPr>
            <p:ph type="ftr" sz="quarter" idx="3"/>
          </p:nvPr>
        </p:nvSpPr>
        <p:spPr bwMode="auto">
          <a:xfrm>
            <a:off x="3276600"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SzTx/>
              <a:buFontTx/>
              <a:buNone/>
              <a:defRPr b="0">
                <a:latin typeface="Arial" pitchFamily="34" charset="0"/>
              </a:defRPr>
            </a:lvl1pPr>
          </a:lstStyle>
          <a:p>
            <a:pPr>
              <a:defRPr/>
            </a:pPr>
            <a:endParaRPr lang="en-US" sz="1600">
              <a:solidFill>
                <a:srgbClr val="000000"/>
              </a:solidFill>
            </a:endParaRPr>
          </a:p>
        </p:txBody>
      </p:sp>
      <p:sp>
        <p:nvSpPr>
          <p:cNvPr id="4104" name="Rectangle 8"/>
          <p:cNvSpPr>
            <a:spLocks noGrp="1" noChangeArrowheads="1"/>
          </p:cNvSpPr>
          <p:nvPr>
            <p:ph type="sldNum" sz="quarter" idx="4"/>
          </p:nvPr>
        </p:nvSpPr>
        <p:spPr bwMode="auto">
          <a:xfrm>
            <a:off x="8201025" y="6334125"/>
            <a:ext cx="838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900" b="0">
                <a:solidFill>
                  <a:srgbClr val="4D4D4D"/>
                </a:solidFill>
                <a:latin typeface="Arial" pitchFamily="34" charset="0"/>
              </a:defRPr>
            </a:lvl1pPr>
          </a:lstStyle>
          <a:p>
            <a:pPr>
              <a:defRPr/>
            </a:pPr>
            <a:fld id="{0C17CA3C-954D-4138-85C2-EA5BAD4BE046}" type="slidenum">
              <a:rPr lang="en-US"/>
              <a:pPr>
                <a:defRPr/>
              </a:pPr>
              <a:t>‹#›</a:t>
            </a:fld>
            <a:endParaRPr lang="en-US"/>
          </a:p>
        </p:txBody>
      </p:sp>
      <p:pic>
        <p:nvPicPr>
          <p:cNvPr id="1033" name="Picture 9" descr="colorsymbol_small">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1000" y="609600"/>
            <a:ext cx="8382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2353881"/>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Lst>
  <p:hf hdr="0" ftr="0" dt="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Trebuchet MS" pitchFamily="34" charset="0"/>
        </a:defRPr>
      </a:lvl2pPr>
      <a:lvl3pPr algn="l" rtl="0" eaLnBrk="0" fontAlgn="base" hangingPunct="0">
        <a:spcBef>
          <a:spcPct val="0"/>
        </a:spcBef>
        <a:spcAft>
          <a:spcPct val="0"/>
        </a:spcAft>
        <a:defRPr sz="2800">
          <a:solidFill>
            <a:schemeClr val="tx1"/>
          </a:solidFill>
          <a:latin typeface="Trebuchet MS" pitchFamily="34" charset="0"/>
        </a:defRPr>
      </a:lvl3pPr>
      <a:lvl4pPr algn="l" rtl="0" eaLnBrk="0" fontAlgn="base" hangingPunct="0">
        <a:spcBef>
          <a:spcPct val="0"/>
        </a:spcBef>
        <a:spcAft>
          <a:spcPct val="0"/>
        </a:spcAft>
        <a:defRPr sz="2800">
          <a:solidFill>
            <a:schemeClr val="tx1"/>
          </a:solidFill>
          <a:latin typeface="Trebuchet MS" pitchFamily="34" charset="0"/>
        </a:defRPr>
      </a:lvl4pPr>
      <a:lvl5pPr algn="l" rtl="0" eaLnBrk="0" fontAlgn="base" hangingPunct="0">
        <a:spcBef>
          <a:spcPct val="0"/>
        </a:spcBef>
        <a:spcAft>
          <a:spcPct val="0"/>
        </a:spcAft>
        <a:defRPr sz="2800">
          <a:solidFill>
            <a:schemeClr val="tx1"/>
          </a:solidFill>
          <a:latin typeface="Trebuchet MS" pitchFamily="34" charset="0"/>
        </a:defRPr>
      </a:lvl5pPr>
      <a:lvl6pPr marL="457200" algn="l" rtl="0" fontAlgn="base">
        <a:spcBef>
          <a:spcPct val="0"/>
        </a:spcBef>
        <a:spcAft>
          <a:spcPct val="0"/>
        </a:spcAft>
        <a:defRPr sz="2800">
          <a:solidFill>
            <a:schemeClr val="tx1"/>
          </a:solidFill>
          <a:latin typeface="Trebuchet MS" pitchFamily="34" charset="0"/>
        </a:defRPr>
      </a:lvl6pPr>
      <a:lvl7pPr marL="914400" algn="l" rtl="0" fontAlgn="base">
        <a:spcBef>
          <a:spcPct val="0"/>
        </a:spcBef>
        <a:spcAft>
          <a:spcPct val="0"/>
        </a:spcAft>
        <a:defRPr sz="2800">
          <a:solidFill>
            <a:schemeClr val="tx1"/>
          </a:solidFill>
          <a:latin typeface="Trebuchet MS" pitchFamily="34" charset="0"/>
        </a:defRPr>
      </a:lvl7pPr>
      <a:lvl8pPr marL="1371600" algn="l" rtl="0" fontAlgn="base">
        <a:spcBef>
          <a:spcPct val="0"/>
        </a:spcBef>
        <a:spcAft>
          <a:spcPct val="0"/>
        </a:spcAft>
        <a:defRPr sz="2800">
          <a:solidFill>
            <a:schemeClr val="tx1"/>
          </a:solidFill>
          <a:latin typeface="Trebuchet MS" pitchFamily="34" charset="0"/>
        </a:defRPr>
      </a:lvl8pPr>
      <a:lvl9pPr marL="1828800" algn="l" rtl="0" fontAlgn="base">
        <a:spcBef>
          <a:spcPct val="0"/>
        </a:spcBef>
        <a:spcAft>
          <a:spcPct val="0"/>
        </a:spcAft>
        <a:defRPr sz="2800">
          <a:solidFill>
            <a:schemeClr val="tx1"/>
          </a:solidFill>
          <a:latin typeface="Trebuchet MS" pitchFamily="34"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n"/>
        <a:defRPr b="1">
          <a:solidFill>
            <a:schemeClr val="tx1"/>
          </a:solidFill>
          <a:latin typeface="+mn-lt"/>
          <a:ea typeface="+mn-ea"/>
          <a:cs typeface="+mn-cs"/>
        </a:defRPr>
      </a:lvl1pPr>
      <a:lvl2pPr marL="742950" indent="-285750" algn="l" rtl="0" eaLnBrk="0" fontAlgn="base" hangingPunct="0">
        <a:spcBef>
          <a:spcPct val="20000"/>
        </a:spcBef>
        <a:spcAft>
          <a:spcPct val="0"/>
        </a:spcAft>
        <a:buClr>
          <a:srgbClr val="4D4D4D"/>
        </a:buClr>
        <a:buSzPct val="75000"/>
        <a:buFont typeface="Wingdings" pitchFamily="2" charset="2"/>
        <a:buChar char="n"/>
        <a:defRPr sz="1600" b="1">
          <a:solidFill>
            <a:schemeClr val="tx1"/>
          </a:solidFill>
          <a:latin typeface="+mn-lt"/>
        </a:defRPr>
      </a:lvl2pPr>
      <a:lvl3pPr marL="1143000" indent="-228600" algn="l" rtl="0" eaLnBrk="0" fontAlgn="base" hangingPunct="0">
        <a:spcBef>
          <a:spcPct val="20000"/>
        </a:spcBef>
        <a:spcAft>
          <a:spcPct val="0"/>
        </a:spcAft>
        <a:buClr>
          <a:srgbClr val="C0C0C0"/>
        </a:buClr>
        <a:buSzPct val="75000"/>
        <a:buFont typeface="Wingdings" pitchFamily="2" charset="2"/>
        <a:buChar char="n"/>
        <a:defRPr sz="1400">
          <a:solidFill>
            <a:schemeClr val="tx1"/>
          </a:solidFill>
          <a:latin typeface="+mn-lt"/>
        </a:defRPr>
      </a:lvl3pPr>
      <a:lvl4pPr marL="1600200" indent="-228600" algn="l" rtl="0" eaLnBrk="0" fontAlgn="base" hangingPunct="0">
        <a:spcBef>
          <a:spcPct val="20000"/>
        </a:spcBef>
        <a:spcAft>
          <a:spcPct val="0"/>
        </a:spcAft>
        <a:buClr>
          <a:schemeClr val="hlink"/>
        </a:buClr>
        <a:buSzPct val="75000"/>
        <a:buFont typeface="Wingdings" pitchFamily="2" charset="2"/>
        <a:buChar char="n"/>
        <a:defRPr sz="1400">
          <a:solidFill>
            <a:schemeClr val="tx1"/>
          </a:solidFill>
          <a:latin typeface="+mn-lt"/>
        </a:defRPr>
      </a:lvl4pPr>
      <a:lvl5pPr marL="2057400" indent="-228600" algn="l" rtl="0" eaLnBrk="0" fontAlgn="base" hangingPunct="0">
        <a:spcBef>
          <a:spcPct val="20000"/>
        </a:spcBef>
        <a:spcAft>
          <a:spcPct val="0"/>
        </a:spcAft>
        <a:buClr>
          <a:schemeClr val="hlink"/>
        </a:buClr>
        <a:buSzPct val="75000"/>
        <a:buFont typeface="Wingdings" pitchFamily="2" charset="2"/>
        <a:buChar char="n"/>
        <a:defRPr sz="1400">
          <a:solidFill>
            <a:schemeClr val="tx1"/>
          </a:solidFill>
          <a:latin typeface="+mn-lt"/>
        </a:defRPr>
      </a:lvl5pPr>
      <a:lvl6pPr marL="2514600" indent="-228600" algn="l" rtl="0" fontAlgn="base">
        <a:spcBef>
          <a:spcPct val="20000"/>
        </a:spcBef>
        <a:spcAft>
          <a:spcPct val="0"/>
        </a:spcAft>
        <a:buClr>
          <a:schemeClr val="hlink"/>
        </a:buClr>
        <a:buSzPct val="75000"/>
        <a:buFont typeface="Wingdings" pitchFamily="2" charset="2"/>
        <a:buChar char="n"/>
        <a:defRPr sz="1400">
          <a:solidFill>
            <a:schemeClr val="tx1"/>
          </a:solidFill>
          <a:latin typeface="+mn-lt"/>
        </a:defRPr>
      </a:lvl6pPr>
      <a:lvl7pPr marL="2971800" indent="-228600" algn="l" rtl="0" fontAlgn="base">
        <a:spcBef>
          <a:spcPct val="20000"/>
        </a:spcBef>
        <a:spcAft>
          <a:spcPct val="0"/>
        </a:spcAft>
        <a:buClr>
          <a:schemeClr val="hlink"/>
        </a:buClr>
        <a:buSzPct val="75000"/>
        <a:buFont typeface="Wingdings" pitchFamily="2" charset="2"/>
        <a:buChar char="n"/>
        <a:defRPr sz="1400">
          <a:solidFill>
            <a:schemeClr val="tx1"/>
          </a:solidFill>
          <a:latin typeface="+mn-lt"/>
        </a:defRPr>
      </a:lvl7pPr>
      <a:lvl8pPr marL="3429000" indent="-228600" algn="l" rtl="0" fontAlgn="base">
        <a:spcBef>
          <a:spcPct val="20000"/>
        </a:spcBef>
        <a:spcAft>
          <a:spcPct val="0"/>
        </a:spcAft>
        <a:buClr>
          <a:schemeClr val="hlink"/>
        </a:buClr>
        <a:buSzPct val="75000"/>
        <a:buFont typeface="Wingdings" pitchFamily="2" charset="2"/>
        <a:buChar char="n"/>
        <a:defRPr sz="1400">
          <a:solidFill>
            <a:schemeClr val="tx1"/>
          </a:solidFill>
          <a:latin typeface="+mn-lt"/>
        </a:defRPr>
      </a:lvl8pPr>
      <a:lvl9pPr marL="3886200" indent="-228600" algn="l" rtl="0" fontAlgn="base">
        <a:spcBef>
          <a:spcPct val="20000"/>
        </a:spcBef>
        <a:spcAft>
          <a:spcPct val="0"/>
        </a:spcAft>
        <a:buClr>
          <a:schemeClr val="hlink"/>
        </a:buClr>
        <a:buSzPct val="75000"/>
        <a:buFont typeface="Wingdings" pitchFamily="2" charset="2"/>
        <a:buChar char="n"/>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1.xml"/><Relationship Id="rId7"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buClr>
                <a:srgbClr val="4D4D4D"/>
              </a:buClr>
              <a:defRPr sz="1600" b="1">
                <a:solidFill>
                  <a:schemeClr val="tx1"/>
                </a:solidFill>
                <a:latin typeface="Arial" charset="0"/>
              </a:defRPr>
            </a:lvl2pPr>
            <a:lvl3pPr marL="1143000" indent="-228600" eaLnBrk="0" hangingPunct="0">
              <a:buClr>
                <a:srgbClr val="C0C0C0"/>
              </a:buClr>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chemeClr val="hlink"/>
              </a:buClr>
              <a:buSzPct val="75000"/>
              <a:buFont typeface="Wingdings" pitchFamily="2" charset="2"/>
              <a:buChar char="n"/>
              <a:defRPr sz="1400">
                <a:solidFill>
                  <a:schemeClr val="tx1"/>
                </a:solidFill>
                <a:latin typeface="Arial" charset="0"/>
              </a:defRPr>
            </a:lvl6pPr>
            <a:lvl7pPr marL="2971800" indent="-228600" eaLnBrk="0" fontAlgn="base" hangingPunct="0">
              <a:spcBef>
                <a:spcPct val="20000"/>
              </a:spcBef>
              <a:spcAft>
                <a:spcPct val="0"/>
              </a:spcAft>
              <a:buClr>
                <a:schemeClr val="hlink"/>
              </a:buClr>
              <a:buSzPct val="75000"/>
              <a:buFont typeface="Wingdings" pitchFamily="2" charset="2"/>
              <a:buChar char="n"/>
              <a:defRPr sz="1400">
                <a:solidFill>
                  <a:schemeClr val="tx1"/>
                </a:solidFill>
                <a:latin typeface="Arial" charset="0"/>
              </a:defRPr>
            </a:lvl7pPr>
            <a:lvl8pPr marL="3429000" indent="-228600" eaLnBrk="0" fontAlgn="base" hangingPunct="0">
              <a:spcBef>
                <a:spcPct val="20000"/>
              </a:spcBef>
              <a:spcAft>
                <a:spcPct val="0"/>
              </a:spcAft>
              <a:buClr>
                <a:schemeClr val="hlink"/>
              </a:buClr>
              <a:buSzPct val="75000"/>
              <a:buFont typeface="Wingdings" pitchFamily="2" charset="2"/>
              <a:buChar char="n"/>
              <a:defRPr sz="1400">
                <a:solidFill>
                  <a:schemeClr val="tx1"/>
                </a:solidFill>
                <a:latin typeface="Arial" charset="0"/>
              </a:defRPr>
            </a:lvl8pPr>
            <a:lvl9pPr marL="3886200" indent="-228600" eaLnBrk="0" fontAlgn="base" hangingPunct="0">
              <a:spcBef>
                <a:spcPct val="20000"/>
              </a:spcBef>
              <a:spcAft>
                <a:spcPct val="0"/>
              </a:spcAft>
              <a:buClr>
                <a:schemeClr val="hlink"/>
              </a:buClr>
              <a:buSzPct val="75000"/>
              <a:buFont typeface="Wingdings" pitchFamily="2" charset="2"/>
              <a:buChar char="n"/>
              <a:defRPr sz="1400">
                <a:solidFill>
                  <a:schemeClr val="tx1"/>
                </a:solidFill>
                <a:latin typeface="Arial" charset="0"/>
              </a:defRPr>
            </a:lvl9pPr>
          </a:lstStyle>
          <a:p>
            <a:pPr eaLnBrk="1" hangingPunct="1"/>
            <a:fld id="{AA573278-3F9F-4926-87E1-31249FFDD4A7}" type="slidenum">
              <a:rPr lang="en-US" altLang="en-US" b="0" smtClean="0">
                <a:solidFill>
                  <a:srgbClr val="1C1C1C"/>
                </a:solidFill>
              </a:rPr>
              <a:pPr eaLnBrk="1" hangingPunct="1"/>
              <a:t>1</a:t>
            </a:fld>
            <a:endParaRPr lang="en-US" altLang="en-US" b="0" smtClean="0">
              <a:solidFill>
                <a:srgbClr val="1C1C1C"/>
              </a:solidFill>
            </a:endParaRPr>
          </a:p>
        </p:txBody>
      </p:sp>
      <p:sp>
        <p:nvSpPr>
          <p:cNvPr id="2054" name="Rectangle 6"/>
          <p:cNvSpPr>
            <a:spLocks noGrp="1" noChangeArrowheads="1"/>
          </p:cNvSpPr>
          <p:nvPr>
            <p:ph type="ctrTitle"/>
          </p:nvPr>
        </p:nvSpPr>
        <p:spPr>
          <a:xfrm>
            <a:off x="152400" y="2057400"/>
            <a:ext cx="8839200" cy="1828800"/>
          </a:xfrm>
        </p:spPr>
        <p:txBody>
          <a:bodyPr/>
          <a:lstStyle/>
          <a:p>
            <a:pPr algn="ctr" eaLnBrk="1" hangingPunct="1">
              <a:defRPr/>
            </a:pPr>
            <a:r>
              <a:rPr lang="en-US" sz="2400" b="1" i="1" dirty="0" smtClean="0">
                <a:effectLst>
                  <a:outerShdw blurRad="38100" dist="38100" dir="2700000" algn="tl">
                    <a:srgbClr val="C0C0C0"/>
                  </a:outerShdw>
                </a:effectLst>
              </a:rPr>
              <a:t>AEP Perspectives on Development and Commercialization of CCS Technology for Natural Gas Power Generation</a:t>
            </a:r>
            <a:br>
              <a:rPr lang="en-US" sz="2400" b="1" i="1" dirty="0" smtClean="0">
                <a:effectLst>
                  <a:outerShdw blurRad="38100" dist="38100" dir="2700000" algn="tl">
                    <a:srgbClr val="C0C0C0"/>
                  </a:outerShdw>
                </a:effectLst>
              </a:rPr>
            </a:br>
            <a:r>
              <a:rPr lang="en-US" sz="2400" b="1" i="1" dirty="0" smtClean="0">
                <a:effectLst>
                  <a:outerShdw blurRad="38100" dist="38100" dir="2700000" algn="tl">
                    <a:srgbClr val="C0C0C0"/>
                  </a:outerShdw>
                </a:effectLst>
              </a:rPr>
              <a:t/>
            </a:r>
            <a:br>
              <a:rPr lang="en-US" sz="2400" b="1" i="1" dirty="0" smtClean="0">
                <a:effectLst>
                  <a:outerShdw blurRad="38100" dist="38100" dir="2700000" algn="tl">
                    <a:srgbClr val="C0C0C0"/>
                  </a:outerShdw>
                </a:effectLst>
              </a:rPr>
            </a:br>
            <a:endParaRPr lang="en-US" sz="2000" b="1" dirty="0" smtClean="0">
              <a:solidFill>
                <a:schemeClr val="tx2"/>
              </a:solidFill>
            </a:endParaRPr>
          </a:p>
        </p:txBody>
      </p:sp>
      <p:sp>
        <p:nvSpPr>
          <p:cNvPr id="3076" name="Rectangle 7"/>
          <p:cNvSpPr>
            <a:spLocks noGrp="1" noChangeArrowheads="1"/>
          </p:cNvSpPr>
          <p:nvPr>
            <p:ph type="subTitle" idx="1"/>
          </p:nvPr>
        </p:nvSpPr>
        <p:spPr>
          <a:xfrm>
            <a:off x="2286000" y="4419600"/>
            <a:ext cx="4572000" cy="1752600"/>
          </a:xfrm>
        </p:spPr>
        <p:txBody>
          <a:bodyPr/>
          <a:lstStyle/>
          <a:p>
            <a:pPr algn="ctr" eaLnBrk="1" hangingPunct="1"/>
            <a:r>
              <a:rPr lang="en-US" altLang="en-US" sz="1800" dirty="0" smtClean="0"/>
              <a:t>Matt Usher, P.E.</a:t>
            </a:r>
          </a:p>
          <a:p>
            <a:pPr algn="ctr" eaLnBrk="1" hangingPunct="1"/>
            <a:r>
              <a:rPr lang="en-US" altLang="en-US" sz="1800" dirty="0" smtClean="0"/>
              <a:t>Director – New Technology Development &amp; Policy Support</a:t>
            </a:r>
          </a:p>
          <a:p>
            <a:pPr algn="ctr" eaLnBrk="1" hangingPunct="1"/>
            <a:r>
              <a:rPr lang="en-US" altLang="en-US" sz="1600" dirty="0" smtClean="0"/>
              <a:t>mtusher@aep.com</a:t>
            </a:r>
          </a:p>
        </p:txBody>
      </p:sp>
      <p:sp>
        <p:nvSpPr>
          <p:cNvPr id="3077" name="Text Box 8"/>
          <p:cNvSpPr txBox="1">
            <a:spLocks noChangeArrowheads="1"/>
          </p:cNvSpPr>
          <p:nvPr/>
        </p:nvSpPr>
        <p:spPr bwMode="auto">
          <a:xfrm>
            <a:off x="4877032" y="76200"/>
            <a:ext cx="4027256" cy="152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b="1">
                <a:solidFill>
                  <a:schemeClr val="tx1"/>
                </a:solidFill>
                <a:latin typeface="Arial" charset="0"/>
              </a:defRPr>
            </a:lvl1pPr>
            <a:lvl2pPr marL="742950" indent="-285750" eaLnBrk="0" hangingPunct="0">
              <a:buClr>
                <a:srgbClr val="4D4D4D"/>
              </a:buClr>
              <a:defRPr sz="1600" b="1">
                <a:solidFill>
                  <a:schemeClr val="tx1"/>
                </a:solidFill>
                <a:latin typeface="Arial" charset="0"/>
              </a:defRPr>
            </a:lvl2pPr>
            <a:lvl3pPr marL="1143000" indent="-228600" eaLnBrk="0" hangingPunct="0">
              <a:buClr>
                <a:srgbClr val="C0C0C0"/>
              </a:buClr>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chemeClr val="hlink"/>
              </a:buClr>
              <a:buSzPct val="75000"/>
              <a:buFont typeface="Wingdings" pitchFamily="2" charset="2"/>
              <a:buChar char="n"/>
              <a:defRPr sz="1400">
                <a:solidFill>
                  <a:schemeClr val="tx1"/>
                </a:solidFill>
                <a:latin typeface="Arial" charset="0"/>
              </a:defRPr>
            </a:lvl6pPr>
            <a:lvl7pPr marL="2971800" indent="-228600" eaLnBrk="0" fontAlgn="base" hangingPunct="0">
              <a:spcBef>
                <a:spcPct val="20000"/>
              </a:spcBef>
              <a:spcAft>
                <a:spcPct val="0"/>
              </a:spcAft>
              <a:buClr>
                <a:schemeClr val="hlink"/>
              </a:buClr>
              <a:buSzPct val="75000"/>
              <a:buFont typeface="Wingdings" pitchFamily="2" charset="2"/>
              <a:buChar char="n"/>
              <a:defRPr sz="1400">
                <a:solidFill>
                  <a:schemeClr val="tx1"/>
                </a:solidFill>
                <a:latin typeface="Arial" charset="0"/>
              </a:defRPr>
            </a:lvl7pPr>
            <a:lvl8pPr marL="3429000" indent="-228600" eaLnBrk="0" fontAlgn="base" hangingPunct="0">
              <a:spcBef>
                <a:spcPct val="20000"/>
              </a:spcBef>
              <a:spcAft>
                <a:spcPct val="0"/>
              </a:spcAft>
              <a:buClr>
                <a:schemeClr val="hlink"/>
              </a:buClr>
              <a:buSzPct val="75000"/>
              <a:buFont typeface="Wingdings" pitchFamily="2" charset="2"/>
              <a:buChar char="n"/>
              <a:defRPr sz="1400">
                <a:solidFill>
                  <a:schemeClr val="tx1"/>
                </a:solidFill>
                <a:latin typeface="Arial" charset="0"/>
              </a:defRPr>
            </a:lvl8pPr>
            <a:lvl9pPr marL="3886200" indent="-228600" eaLnBrk="0" fontAlgn="base" hangingPunct="0">
              <a:spcBef>
                <a:spcPct val="20000"/>
              </a:spcBef>
              <a:spcAft>
                <a:spcPct val="0"/>
              </a:spcAft>
              <a:buClr>
                <a:schemeClr val="hlink"/>
              </a:buClr>
              <a:buSzPct val="75000"/>
              <a:buFont typeface="Wingdings" pitchFamily="2" charset="2"/>
              <a:buChar char="n"/>
              <a:defRPr sz="1400">
                <a:solidFill>
                  <a:schemeClr val="tx1"/>
                </a:solidFill>
                <a:latin typeface="Arial" charset="0"/>
              </a:defRPr>
            </a:lvl9pPr>
          </a:lstStyle>
          <a:p>
            <a:pPr algn="r" eaLnBrk="1" hangingPunct="1">
              <a:spcBef>
                <a:spcPct val="20000"/>
              </a:spcBef>
              <a:buClr>
                <a:srgbClr val="FF0000"/>
              </a:buClr>
              <a:buSzPct val="75000"/>
              <a:buFont typeface="Wingdings" pitchFamily="2" charset="2"/>
              <a:buNone/>
            </a:pPr>
            <a:endParaRPr lang="en-US" altLang="en-US" sz="1600" b="0" dirty="0" smtClean="0">
              <a:solidFill>
                <a:srgbClr val="808080"/>
              </a:solidFill>
            </a:endParaRPr>
          </a:p>
          <a:p>
            <a:pPr algn="r" eaLnBrk="1" hangingPunct="1">
              <a:spcBef>
                <a:spcPct val="20000"/>
              </a:spcBef>
              <a:buClr>
                <a:srgbClr val="FF0000"/>
              </a:buClr>
              <a:buSzPct val="75000"/>
              <a:buFont typeface="Wingdings" pitchFamily="2" charset="2"/>
              <a:buNone/>
            </a:pPr>
            <a:endParaRPr lang="en-US" altLang="en-US" sz="1600" b="0" dirty="0">
              <a:solidFill>
                <a:srgbClr val="808080"/>
              </a:solidFill>
            </a:endParaRPr>
          </a:p>
          <a:p>
            <a:pPr algn="r" eaLnBrk="1" hangingPunct="1">
              <a:spcBef>
                <a:spcPct val="20000"/>
              </a:spcBef>
              <a:buClr>
                <a:srgbClr val="FF0000"/>
              </a:buClr>
              <a:buSzPct val="75000"/>
              <a:buFont typeface="Wingdings" pitchFamily="2" charset="2"/>
              <a:buNone/>
            </a:pPr>
            <a:r>
              <a:rPr lang="en-US" altLang="en-US" sz="1600" b="0" dirty="0" smtClean="0">
                <a:solidFill>
                  <a:srgbClr val="808080"/>
                </a:solidFill>
              </a:rPr>
              <a:t>USEA Workshop on Technology Pathways</a:t>
            </a:r>
          </a:p>
          <a:p>
            <a:pPr algn="r" eaLnBrk="1" hangingPunct="1">
              <a:spcBef>
                <a:spcPct val="20000"/>
              </a:spcBef>
              <a:buClr>
                <a:srgbClr val="FF0000"/>
              </a:buClr>
              <a:buSzPct val="75000"/>
              <a:buFont typeface="Wingdings" pitchFamily="2" charset="2"/>
              <a:buNone/>
            </a:pPr>
            <a:r>
              <a:rPr lang="en-US" altLang="en-US" sz="1600" b="0" dirty="0" smtClean="0">
                <a:solidFill>
                  <a:srgbClr val="808080"/>
                </a:solidFill>
              </a:rPr>
              <a:t>for CCS on Natural Gas Power Systems</a:t>
            </a:r>
          </a:p>
          <a:p>
            <a:pPr algn="r" eaLnBrk="1" hangingPunct="1">
              <a:spcBef>
                <a:spcPct val="20000"/>
              </a:spcBef>
              <a:buClr>
                <a:srgbClr val="FF0000"/>
              </a:buClr>
              <a:buSzPct val="75000"/>
              <a:buFont typeface="Wingdings" pitchFamily="2" charset="2"/>
              <a:buNone/>
            </a:pPr>
            <a:r>
              <a:rPr lang="en-US" altLang="en-US" sz="1600" b="0" dirty="0" smtClean="0">
                <a:solidFill>
                  <a:srgbClr val="808080"/>
                </a:solidFill>
              </a:rPr>
              <a:t>April 22,  2014 – Washington, D.C.</a:t>
            </a:r>
          </a:p>
        </p:txBody>
      </p:sp>
    </p:spTree>
    <p:extLst>
      <p:ext uri="{BB962C8B-B14F-4D97-AF65-F5344CB8AC3E}">
        <p14:creationId xmlns:p14="http://schemas.microsoft.com/office/powerpoint/2010/main" val="3008754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smtClean="0"/>
              <a:t>AEP Snapshot</a:t>
            </a:r>
            <a:endParaRPr lang="en-US" sz="3600" i="1" dirty="0"/>
          </a:p>
        </p:txBody>
      </p:sp>
      <p:grpSp>
        <p:nvGrpSpPr>
          <p:cNvPr id="232" name="Group 231"/>
          <p:cNvGrpSpPr/>
          <p:nvPr/>
        </p:nvGrpSpPr>
        <p:grpSpPr>
          <a:xfrm>
            <a:off x="190500" y="1481138"/>
            <a:ext cx="8753475" cy="4648200"/>
            <a:chOff x="190500" y="1481138"/>
            <a:chExt cx="8753475" cy="4648200"/>
          </a:xfrm>
        </p:grpSpPr>
        <p:sp>
          <p:nvSpPr>
            <p:cNvPr id="233" name="Rectangle 7"/>
            <p:cNvSpPr>
              <a:spLocks noChangeArrowheads="1"/>
            </p:cNvSpPr>
            <p:nvPr/>
          </p:nvSpPr>
          <p:spPr bwMode="auto">
            <a:xfrm>
              <a:off x="4576763" y="3657600"/>
              <a:ext cx="2971800" cy="731838"/>
            </a:xfrm>
            <a:prstGeom prst="rect">
              <a:avLst/>
            </a:prstGeom>
            <a:solidFill>
              <a:srgbClr val="FFFF99"/>
            </a:solidFill>
            <a:ln w="9525">
              <a:solidFill>
                <a:srgbClr val="000000"/>
              </a:solidFill>
              <a:miter lim="800000"/>
              <a:headEnd/>
              <a:tailEnd/>
            </a:ln>
          </p:spPr>
          <p:txBody>
            <a:bodyPr wrap="none" anchor="ctr"/>
            <a:lstStyle>
              <a:lvl1pPr eaLnBrk="0" hangingPunct="0">
                <a:spcBef>
                  <a:spcPct val="20000"/>
                </a:spcBef>
                <a:buClr>
                  <a:srgbClr val="F91506"/>
                </a:buClr>
                <a:buFont typeface="Monotype Sorts"/>
                <a:buBlip>
                  <a:blip r:embed="rId2"/>
                </a:buBlip>
                <a:defRPr sz="3200" b="1" i="1">
                  <a:solidFill>
                    <a:schemeClr val="bg2"/>
                  </a:solidFill>
                  <a:latin typeface="Arial" pitchFamily="34" charset="0"/>
                </a:defRPr>
              </a:lvl1pPr>
              <a:lvl2pPr marL="742950" indent="-285750" eaLnBrk="0" hangingPunct="0">
                <a:spcBef>
                  <a:spcPct val="20000"/>
                </a:spcBef>
                <a:buClr>
                  <a:srgbClr val="F91506"/>
                </a:buClr>
                <a:buFont typeface="Monotype Sorts"/>
                <a:buBlip>
                  <a:blip r:embed="rId2"/>
                </a:buBlip>
                <a:defRPr sz="2800" b="1" i="1">
                  <a:solidFill>
                    <a:schemeClr val="bg2"/>
                  </a:solidFill>
                  <a:latin typeface="Arial" pitchFamily="34" charset="0"/>
                </a:defRPr>
              </a:lvl2pPr>
              <a:lvl3pPr marL="1143000" indent="-228600" eaLnBrk="0" hangingPunct="0">
                <a:spcBef>
                  <a:spcPct val="20000"/>
                </a:spcBef>
                <a:buClr>
                  <a:srgbClr val="F91506"/>
                </a:buClr>
                <a:buFont typeface="Monotype Sorts"/>
                <a:buBlip>
                  <a:blip r:embed="rId2"/>
                </a:buBlip>
                <a:defRPr sz="2400" b="1" i="1">
                  <a:solidFill>
                    <a:schemeClr val="bg2"/>
                  </a:solidFill>
                  <a:latin typeface="Arial" pitchFamily="34" charset="0"/>
                </a:defRPr>
              </a:lvl3pPr>
              <a:lvl4pPr marL="16002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4pPr>
              <a:lvl5pPr marL="20574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5pPr>
              <a:lvl6pPr marL="25146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6pPr>
              <a:lvl7pPr marL="29718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7pPr>
              <a:lvl8pPr marL="34290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8pPr>
              <a:lvl9pPr marL="38862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9pPr>
            </a:lstStyle>
            <a:p>
              <a:pPr algn="ctr" eaLnBrk="1" hangingPunct="1">
                <a:spcBef>
                  <a:spcPct val="25000"/>
                </a:spcBef>
                <a:buClrTx/>
                <a:buFontTx/>
                <a:buNone/>
              </a:pPr>
              <a:r>
                <a:rPr lang="en-US" altLang="en-US" sz="1600" i="0">
                  <a:solidFill>
                    <a:srgbClr val="000099"/>
                  </a:solidFill>
                </a:rPr>
                <a:t>AEP’s Operational Capacity</a:t>
              </a:r>
            </a:p>
            <a:p>
              <a:pPr algn="ctr" eaLnBrk="1" hangingPunct="1">
                <a:spcBef>
                  <a:spcPct val="25000"/>
                </a:spcBef>
                <a:buClrTx/>
                <a:buFontTx/>
                <a:buNone/>
              </a:pPr>
              <a:r>
                <a:rPr lang="en-US" altLang="en-US" sz="1600" i="0">
                  <a:solidFill>
                    <a:srgbClr val="000099"/>
                  </a:solidFill>
                </a:rPr>
                <a:t>42,000+ MW</a:t>
              </a:r>
            </a:p>
          </p:txBody>
        </p:sp>
        <p:sp>
          <p:nvSpPr>
            <p:cNvPr id="234" name="Text Box 8"/>
            <p:cNvSpPr txBox="1">
              <a:spLocks noChangeArrowheads="1"/>
            </p:cNvSpPr>
            <p:nvPr/>
          </p:nvSpPr>
          <p:spPr bwMode="auto">
            <a:xfrm>
              <a:off x="190500" y="2619375"/>
              <a:ext cx="1419225" cy="646113"/>
            </a:xfrm>
            <a:prstGeom prst="rect">
              <a:avLst/>
            </a:prstGeom>
            <a:solidFill>
              <a:srgbClr val="FFFF99"/>
            </a:solidFill>
            <a:ln w="9525">
              <a:solidFill>
                <a:srgbClr val="000000"/>
              </a:solidFill>
              <a:miter lim="800000"/>
              <a:headEnd/>
              <a:tailEnd/>
            </a:ln>
          </p:spPr>
          <p:txBody>
            <a:bodyPr>
              <a:spAutoFit/>
            </a:bodyPr>
            <a:lstStyle>
              <a:lvl1pPr eaLnBrk="0" hangingPunct="0">
                <a:spcBef>
                  <a:spcPct val="20000"/>
                </a:spcBef>
                <a:buClr>
                  <a:srgbClr val="F91506"/>
                </a:buClr>
                <a:buFont typeface="Monotype Sorts"/>
                <a:buBlip>
                  <a:blip r:embed="rId2"/>
                </a:buBlip>
                <a:defRPr sz="3200" b="1" i="1">
                  <a:solidFill>
                    <a:schemeClr val="bg2"/>
                  </a:solidFill>
                  <a:latin typeface="Arial" pitchFamily="34" charset="0"/>
                </a:defRPr>
              </a:lvl1pPr>
              <a:lvl2pPr marL="742950" indent="-285750" eaLnBrk="0" hangingPunct="0">
                <a:spcBef>
                  <a:spcPct val="20000"/>
                </a:spcBef>
                <a:buClr>
                  <a:srgbClr val="F91506"/>
                </a:buClr>
                <a:buFont typeface="Monotype Sorts"/>
                <a:buBlip>
                  <a:blip r:embed="rId2"/>
                </a:buBlip>
                <a:defRPr sz="2800" b="1" i="1">
                  <a:solidFill>
                    <a:schemeClr val="bg2"/>
                  </a:solidFill>
                  <a:latin typeface="Arial" pitchFamily="34" charset="0"/>
                </a:defRPr>
              </a:lvl2pPr>
              <a:lvl3pPr marL="1143000" indent="-228600" eaLnBrk="0" hangingPunct="0">
                <a:spcBef>
                  <a:spcPct val="20000"/>
                </a:spcBef>
                <a:buClr>
                  <a:srgbClr val="F91506"/>
                </a:buClr>
                <a:buFont typeface="Monotype Sorts"/>
                <a:buBlip>
                  <a:blip r:embed="rId2"/>
                </a:buBlip>
                <a:defRPr sz="2400" b="1" i="1">
                  <a:solidFill>
                    <a:schemeClr val="bg2"/>
                  </a:solidFill>
                  <a:latin typeface="Arial" pitchFamily="34" charset="0"/>
                </a:defRPr>
              </a:lvl3pPr>
              <a:lvl4pPr marL="16002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4pPr>
              <a:lvl5pPr marL="20574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5pPr>
              <a:lvl6pPr marL="25146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6pPr>
              <a:lvl7pPr marL="29718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7pPr>
              <a:lvl8pPr marL="34290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8pPr>
              <a:lvl9pPr marL="38862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9pPr>
            </a:lstStyle>
            <a:p>
              <a:pPr algn="ctr" eaLnBrk="1" hangingPunct="1">
                <a:spcBef>
                  <a:spcPct val="25000"/>
                </a:spcBef>
                <a:buClrTx/>
                <a:buFontTx/>
                <a:buNone/>
              </a:pPr>
              <a:r>
                <a:rPr lang="en-US" altLang="en-US" sz="1600" i="0">
                  <a:solidFill>
                    <a:srgbClr val="000099"/>
                  </a:solidFill>
                </a:rPr>
                <a:t>Coal/Lignite</a:t>
              </a:r>
            </a:p>
            <a:p>
              <a:pPr algn="ctr" eaLnBrk="1" hangingPunct="1">
                <a:spcBef>
                  <a:spcPct val="25000"/>
                </a:spcBef>
                <a:buClrTx/>
                <a:buFontTx/>
                <a:buNone/>
              </a:pPr>
              <a:r>
                <a:rPr lang="en-US" altLang="en-US" sz="1600" i="0">
                  <a:solidFill>
                    <a:srgbClr val="000099"/>
                  </a:solidFill>
                </a:rPr>
                <a:t>60%</a:t>
              </a:r>
            </a:p>
          </p:txBody>
        </p:sp>
        <p:sp>
          <p:nvSpPr>
            <p:cNvPr id="235" name="Text Box 9"/>
            <p:cNvSpPr txBox="1">
              <a:spLocks noChangeArrowheads="1"/>
            </p:cNvSpPr>
            <p:nvPr/>
          </p:nvSpPr>
          <p:spPr bwMode="auto">
            <a:xfrm>
              <a:off x="1817688" y="2484438"/>
              <a:ext cx="1493837" cy="646112"/>
            </a:xfrm>
            <a:prstGeom prst="rect">
              <a:avLst/>
            </a:prstGeom>
            <a:solidFill>
              <a:srgbClr val="FFFF99"/>
            </a:solidFill>
            <a:ln w="9525">
              <a:solidFill>
                <a:schemeClr val="accent4">
                  <a:lumMod val="10000"/>
                </a:schemeClr>
              </a:solidFill>
              <a:miter lim="800000"/>
              <a:headEnd/>
              <a:tailEnd/>
            </a:ln>
          </p:spPr>
          <p:txBody>
            <a:bodyPr>
              <a:spAutoFit/>
            </a:bodyPr>
            <a:lstStyle>
              <a:lvl1pPr eaLnBrk="0" hangingPunct="0">
                <a:spcBef>
                  <a:spcPct val="20000"/>
                </a:spcBef>
                <a:buClr>
                  <a:srgbClr val="F91506"/>
                </a:buClr>
                <a:buFont typeface="Monotype Sorts"/>
                <a:buBlip>
                  <a:blip r:embed="rId2"/>
                </a:buBlip>
                <a:defRPr sz="3200" b="1" i="1">
                  <a:solidFill>
                    <a:schemeClr val="bg2"/>
                  </a:solidFill>
                  <a:latin typeface="Arial" pitchFamily="34" charset="0"/>
                </a:defRPr>
              </a:lvl1pPr>
              <a:lvl2pPr marL="742950" indent="-285750" eaLnBrk="0" hangingPunct="0">
                <a:spcBef>
                  <a:spcPct val="20000"/>
                </a:spcBef>
                <a:buClr>
                  <a:srgbClr val="F91506"/>
                </a:buClr>
                <a:buFont typeface="Monotype Sorts"/>
                <a:buBlip>
                  <a:blip r:embed="rId2"/>
                </a:buBlip>
                <a:defRPr sz="2800" b="1" i="1">
                  <a:solidFill>
                    <a:schemeClr val="bg2"/>
                  </a:solidFill>
                  <a:latin typeface="Arial" pitchFamily="34" charset="0"/>
                </a:defRPr>
              </a:lvl2pPr>
              <a:lvl3pPr marL="1143000" indent="-228600" eaLnBrk="0" hangingPunct="0">
                <a:spcBef>
                  <a:spcPct val="20000"/>
                </a:spcBef>
                <a:buClr>
                  <a:srgbClr val="F91506"/>
                </a:buClr>
                <a:buFont typeface="Monotype Sorts"/>
                <a:buBlip>
                  <a:blip r:embed="rId2"/>
                </a:buBlip>
                <a:defRPr sz="2400" b="1" i="1">
                  <a:solidFill>
                    <a:schemeClr val="bg2"/>
                  </a:solidFill>
                  <a:latin typeface="Arial" pitchFamily="34" charset="0"/>
                </a:defRPr>
              </a:lvl3pPr>
              <a:lvl4pPr marL="16002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4pPr>
              <a:lvl5pPr marL="20574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5pPr>
              <a:lvl6pPr marL="25146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6pPr>
              <a:lvl7pPr marL="29718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7pPr>
              <a:lvl8pPr marL="34290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8pPr>
              <a:lvl9pPr marL="38862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9pPr>
            </a:lstStyle>
            <a:p>
              <a:pPr algn="ctr" eaLnBrk="1" hangingPunct="1">
                <a:spcBef>
                  <a:spcPct val="25000"/>
                </a:spcBef>
                <a:buClrTx/>
                <a:buFontTx/>
                <a:buNone/>
                <a:defRPr/>
              </a:pPr>
              <a:r>
                <a:rPr lang="en-US" altLang="en-US" sz="1600" i="0" dirty="0" smtClean="0">
                  <a:solidFill>
                    <a:srgbClr val="000099"/>
                  </a:solidFill>
                </a:rPr>
                <a:t>Natural Gas</a:t>
              </a:r>
            </a:p>
            <a:p>
              <a:pPr algn="ctr" eaLnBrk="1" hangingPunct="1">
                <a:spcBef>
                  <a:spcPct val="25000"/>
                </a:spcBef>
                <a:buClrTx/>
                <a:buFontTx/>
                <a:buNone/>
                <a:defRPr/>
              </a:pPr>
              <a:r>
                <a:rPr lang="en-US" altLang="en-US" sz="1600" i="0" dirty="0" smtClean="0">
                  <a:solidFill>
                    <a:srgbClr val="000099"/>
                  </a:solidFill>
                </a:rPr>
                <a:t>23%</a:t>
              </a:r>
            </a:p>
          </p:txBody>
        </p:sp>
        <p:sp>
          <p:nvSpPr>
            <p:cNvPr id="236" name="Text Box 10"/>
            <p:cNvSpPr txBox="1">
              <a:spLocks noChangeArrowheads="1"/>
            </p:cNvSpPr>
            <p:nvPr/>
          </p:nvSpPr>
          <p:spPr bwMode="auto">
            <a:xfrm>
              <a:off x="6154738" y="2484438"/>
              <a:ext cx="1511300" cy="652462"/>
            </a:xfrm>
            <a:prstGeom prst="rect">
              <a:avLst/>
            </a:prstGeom>
            <a:solidFill>
              <a:srgbClr val="FFFF99"/>
            </a:solidFill>
            <a:ln w="9525">
              <a:solidFill>
                <a:schemeClr val="accent4">
                  <a:lumMod val="10000"/>
                </a:schemeClr>
              </a:solidFill>
              <a:miter lim="800000"/>
              <a:headEnd/>
              <a:tailEnd/>
            </a:ln>
          </p:spPr>
          <p:txBody>
            <a:bodyPr>
              <a:spAutoFit/>
            </a:bodyPr>
            <a:lstStyle>
              <a:lvl1pPr eaLnBrk="0" hangingPunct="0">
                <a:spcBef>
                  <a:spcPct val="20000"/>
                </a:spcBef>
                <a:buClr>
                  <a:srgbClr val="F91506"/>
                </a:buClr>
                <a:buFont typeface="Monotype Sorts"/>
                <a:buBlip>
                  <a:blip r:embed="rId2"/>
                </a:buBlip>
                <a:defRPr sz="3200" b="1" i="1">
                  <a:solidFill>
                    <a:schemeClr val="bg2"/>
                  </a:solidFill>
                  <a:latin typeface="Arial" pitchFamily="34" charset="0"/>
                </a:defRPr>
              </a:lvl1pPr>
              <a:lvl2pPr marL="742950" indent="-285750" eaLnBrk="0" hangingPunct="0">
                <a:spcBef>
                  <a:spcPct val="20000"/>
                </a:spcBef>
                <a:buClr>
                  <a:srgbClr val="F91506"/>
                </a:buClr>
                <a:buFont typeface="Monotype Sorts"/>
                <a:buBlip>
                  <a:blip r:embed="rId2"/>
                </a:buBlip>
                <a:defRPr sz="2800" b="1" i="1">
                  <a:solidFill>
                    <a:schemeClr val="bg2"/>
                  </a:solidFill>
                  <a:latin typeface="Arial" pitchFamily="34" charset="0"/>
                </a:defRPr>
              </a:lvl2pPr>
              <a:lvl3pPr marL="1143000" indent="-228600" eaLnBrk="0" hangingPunct="0">
                <a:spcBef>
                  <a:spcPct val="20000"/>
                </a:spcBef>
                <a:buClr>
                  <a:srgbClr val="F91506"/>
                </a:buClr>
                <a:buFont typeface="Monotype Sorts"/>
                <a:buBlip>
                  <a:blip r:embed="rId2"/>
                </a:buBlip>
                <a:defRPr sz="2400" b="1" i="1">
                  <a:solidFill>
                    <a:schemeClr val="bg2"/>
                  </a:solidFill>
                  <a:latin typeface="Arial" pitchFamily="34" charset="0"/>
                </a:defRPr>
              </a:lvl3pPr>
              <a:lvl4pPr marL="16002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4pPr>
              <a:lvl5pPr marL="20574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5pPr>
              <a:lvl6pPr marL="25146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6pPr>
              <a:lvl7pPr marL="29718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7pPr>
              <a:lvl8pPr marL="34290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8pPr>
              <a:lvl9pPr marL="38862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9pPr>
            </a:lstStyle>
            <a:p>
              <a:pPr algn="ctr" eaLnBrk="1" hangingPunct="1">
                <a:spcBef>
                  <a:spcPct val="25000"/>
                </a:spcBef>
                <a:buClrTx/>
                <a:buFontTx/>
                <a:buNone/>
                <a:defRPr/>
              </a:pPr>
              <a:r>
                <a:rPr lang="en-US" altLang="en-US" sz="1600" i="0" dirty="0" smtClean="0">
                  <a:solidFill>
                    <a:srgbClr val="000099"/>
                  </a:solidFill>
                </a:rPr>
                <a:t>Nuclear</a:t>
              </a:r>
            </a:p>
            <a:p>
              <a:pPr algn="ctr" eaLnBrk="1" hangingPunct="1">
                <a:spcBef>
                  <a:spcPct val="25000"/>
                </a:spcBef>
                <a:buClrTx/>
                <a:buFontTx/>
                <a:buNone/>
                <a:defRPr/>
              </a:pPr>
              <a:r>
                <a:rPr lang="en-US" altLang="en-US" sz="1600" i="0" dirty="0" smtClean="0">
                  <a:solidFill>
                    <a:srgbClr val="000099"/>
                  </a:solidFill>
                </a:rPr>
                <a:t>5%</a:t>
              </a:r>
            </a:p>
          </p:txBody>
        </p:sp>
        <p:sp>
          <p:nvSpPr>
            <p:cNvPr id="237" name="Text Box 11"/>
            <p:cNvSpPr txBox="1">
              <a:spLocks noChangeArrowheads="1"/>
            </p:cNvSpPr>
            <p:nvPr/>
          </p:nvSpPr>
          <p:spPr bwMode="auto">
            <a:xfrm>
              <a:off x="3519488" y="2341563"/>
              <a:ext cx="2430462" cy="892175"/>
            </a:xfrm>
            <a:prstGeom prst="rect">
              <a:avLst/>
            </a:prstGeom>
            <a:solidFill>
              <a:srgbClr val="FFFF99"/>
            </a:solidFill>
            <a:ln w="9525">
              <a:solidFill>
                <a:schemeClr val="accent4">
                  <a:lumMod val="10000"/>
                </a:schemeClr>
              </a:solidFill>
              <a:miter lim="800000"/>
              <a:headEnd/>
              <a:tailEnd/>
            </a:ln>
          </p:spPr>
          <p:txBody>
            <a:bodyPr>
              <a:spAutoFit/>
            </a:bodyPr>
            <a:lstStyle>
              <a:lvl1pPr eaLnBrk="0" hangingPunct="0">
                <a:spcBef>
                  <a:spcPct val="20000"/>
                </a:spcBef>
                <a:buClr>
                  <a:srgbClr val="F91506"/>
                </a:buClr>
                <a:buFont typeface="Monotype Sorts"/>
                <a:buBlip>
                  <a:blip r:embed="rId2"/>
                </a:buBlip>
                <a:defRPr sz="3200" b="1" i="1">
                  <a:solidFill>
                    <a:schemeClr val="bg2"/>
                  </a:solidFill>
                  <a:latin typeface="Arial" pitchFamily="34" charset="0"/>
                </a:defRPr>
              </a:lvl1pPr>
              <a:lvl2pPr marL="742950" indent="-285750" eaLnBrk="0" hangingPunct="0">
                <a:spcBef>
                  <a:spcPct val="20000"/>
                </a:spcBef>
                <a:buClr>
                  <a:srgbClr val="F91506"/>
                </a:buClr>
                <a:buFont typeface="Monotype Sorts"/>
                <a:buBlip>
                  <a:blip r:embed="rId2"/>
                </a:buBlip>
                <a:defRPr sz="2800" b="1" i="1">
                  <a:solidFill>
                    <a:schemeClr val="bg2"/>
                  </a:solidFill>
                  <a:latin typeface="Arial" pitchFamily="34" charset="0"/>
                </a:defRPr>
              </a:lvl2pPr>
              <a:lvl3pPr marL="1143000" indent="-228600" eaLnBrk="0" hangingPunct="0">
                <a:spcBef>
                  <a:spcPct val="20000"/>
                </a:spcBef>
                <a:buClr>
                  <a:srgbClr val="F91506"/>
                </a:buClr>
                <a:buFont typeface="Monotype Sorts"/>
                <a:buBlip>
                  <a:blip r:embed="rId2"/>
                </a:buBlip>
                <a:defRPr sz="2400" b="1" i="1">
                  <a:solidFill>
                    <a:schemeClr val="bg2"/>
                  </a:solidFill>
                  <a:latin typeface="Arial" pitchFamily="34" charset="0"/>
                </a:defRPr>
              </a:lvl3pPr>
              <a:lvl4pPr marL="16002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4pPr>
              <a:lvl5pPr marL="20574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5pPr>
              <a:lvl6pPr marL="25146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6pPr>
              <a:lvl7pPr marL="29718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7pPr>
              <a:lvl8pPr marL="34290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8pPr>
              <a:lvl9pPr marL="38862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9pPr>
            </a:lstStyle>
            <a:p>
              <a:pPr algn="ctr" eaLnBrk="1" hangingPunct="1">
                <a:spcBef>
                  <a:spcPct val="25000"/>
                </a:spcBef>
                <a:buClrTx/>
                <a:buFontTx/>
                <a:buNone/>
                <a:defRPr/>
              </a:pPr>
              <a:r>
                <a:rPr lang="en-US" altLang="en-US" sz="1600" i="0" dirty="0" smtClean="0">
                  <a:solidFill>
                    <a:srgbClr val="000099"/>
                  </a:solidFill>
                </a:rPr>
                <a:t>Wind, Hydro, Solar &amp; Pumped Storage</a:t>
              </a:r>
            </a:p>
            <a:p>
              <a:pPr algn="ctr" eaLnBrk="1" hangingPunct="1">
                <a:spcBef>
                  <a:spcPct val="25000"/>
                </a:spcBef>
                <a:buClrTx/>
                <a:buFontTx/>
                <a:buNone/>
                <a:defRPr/>
              </a:pPr>
              <a:r>
                <a:rPr lang="en-US" altLang="en-US" sz="1600" i="0" dirty="0" smtClean="0">
                  <a:solidFill>
                    <a:srgbClr val="000099"/>
                  </a:solidFill>
                </a:rPr>
                <a:t>8%</a:t>
              </a:r>
            </a:p>
          </p:txBody>
        </p:sp>
        <p:cxnSp>
          <p:nvCxnSpPr>
            <p:cNvPr id="238" name="AutoShape 12"/>
            <p:cNvCxnSpPr>
              <a:cxnSpLocks noChangeShapeType="1"/>
              <a:stCxn id="234" idx="2"/>
              <a:endCxn id="233" idx="0"/>
            </p:cNvCxnSpPr>
            <p:nvPr/>
          </p:nvCxnSpPr>
          <p:spPr bwMode="auto">
            <a:xfrm>
              <a:off x="900113" y="3265488"/>
              <a:ext cx="5162550" cy="39211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39" name="AutoShape 13"/>
            <p:cNvCxnSpPr>
              <a:cxnSpLocks noChangeShapeType="1"/>
              <a:stCxn id="235" idx="2"/>
              <a:endCxn id="233" idx="0"/>
            </p:cNvCxnSpPr>
            <p:nvPr/>
          </p:nvCxnSpPr>
          <p:spPr bwMode="auto">
            <a:xfrm>
              <a:off x="2563813" y="3130550"/>
              <a:ext cx="3498850" cy="52705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40" name="AutoShape 14"/>
            <p:cNvCxnSpPr>
              <a:cxnSpLocks noChangeShapeType="1"/>
              <a:stCxn id="236" idx="2"/>
              <a:endCxn id="233" idx="0"/>
            </p:cNvCxnSpPr>
            <p:nvPr/>
          </p:nvCxnSpPr>
          <p:spPr bwMode="auto">
            <a:xfrm flipH="1">
              <a:off x="6062663" y="3136900"/>
              <a:ext cx="847725" cy="5207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41" name="AutoShape 15"/>
            <p:cNvCxnSpPr>
              <a:cxnSpLocks noChangeShapeType="1"/>
            </p:cNvCxnSpPr>
            <p:nvPr/>
          </p:nvCxnSpPr>
          <p:spPr bwMode="auto">
            <a:xfrm>
              <a:off x="4733925" y="3233738"/>
              <a:ext cx="1328738" cy="42386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42" name="Rectangle 18"/>
            <p:cNvSpPr>
              <a:spLocks noChangeArrowheads="1"/>
            </p:cNvSpPr>
            <p:nvPr/>
          </p:nvSpPr>
          <p:spPr bwMode="auto">
            <a:xfrm>
              <a:off x="3276600" y="4495800"/>
              <a:ext cx="563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91506"/>
                </a:buClr>
                <a:buFont typeface="Monotype Sorts"/>
                <a:buBlip>
                  <a:blip r:embed="rId2"/>
                </a:buBlip>
                <a:defRPr sz="3200" b="1" i="1">
                  <a:solidFill>
                    <a:schemeClr val="bg2"/>
                  </a:solidFill>
                  <a:latin typeface="Arial" pitchFamily="34" charset="0"/>
                </a:defRPr>
              </a:lvl1pPr>
              <a:lvl2pPr marL="742950" indent="-285750" eaLnBrk="0" hangingPunct="0">
                <a:spcBef>
                  <a:spcPct val="20000"/>
                </a:spcBef>
                <a:buClr>
                  <a:srgbClr val="F91506"/>
                </a:buClr>
                <a:buFont typeface="Monotype Sorts"/>
                <a:buBlip>
                  <a:blip r:embed="rId2"/>
                </a:buBlip>
                <a:defRPr sz="2800" b="1" i="1">
                  <a:solidFill>
                    <a:schemeClr val="bg2"/>
                  </a:solidFill>
                  <a:latin typeface="Arial" pitchFamily="34" charset="0"/>
                </a:defRPr>
              </a:lvl2pPr>
              <a:lvl3pPr marL="1143000" indent="-228600" eaLnBrk="0" hangingPunct="0">
                <a:spcBef>
                  <a:spcPct val="20000"/>
                </a:spcBef>
                <a:buClr>
                  <a:srgbClr val="F91506"/>
                </a:buClr>
                <a:buFont typeface="Monotype Sorts"/>
                <a:buBlip>
                  <a:blip r:embed="rId2"/>
                </a:buBlip>
                <a:defRPr sz="2400" b="1" i="1">
                  <a:solidFill>
                    <a:schemeClr val="bg2"/>
                  </a:solidFill>
                  <a:latin typeface="Arial" pitchFamily="34" charset="0"/>
                </a:defRPr>
              </a:lvl3pPr>
              <a:lvl4pPr marL="16002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4pPr>
              <a:lvl5pPr marL="20574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5pPr>
              <a:lvl6pPr marL="25146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6pPr>
              <a:lvl7pPr marL="29718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7pPr>
              <a:lvl8pPr marL="34290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8pPr>
              <a:lvl9pPr marL="38862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9pPr>
            </a:lstStyle>
            <a:p>
              <a:pPr algn="ctr" eaLnBrk="1" hangingPunct="1">
                <a:spcBef>
                  <a:spcPct val="0"/>
                </a:spcBef>
                <a:buClrTx/>
                <a:buFontTx/>
                <a:buNone/>
              </a:pPr>
              <a:r>
                <a:rPr lang="en-US" altLang="en-US" sz="2000" i="0" dirty="0">
                  <a:solidFill>
                    <a:srgbClr val="000099"/>
                  </a:solidFill>
                </a:rPr>
                <a:t>5.3 million customers in 11 states</a:t>
              </a:r>
            </a:p>
            <a:p>
              <a:pPr algn="ctr" eaLnBrk="1" hangingPunct="1">
                <a:spcBef>
                  <a:spcPct val="0"/>
                </a:spcBef>
                <a:buClrTx/>
                <a:buFontTx/>
                <a:buNone/>
              </a:pPr>
              <a:r>
                <a:rPr lang="en-US" altLang="en-US" sz="2000" i="0" dirty="0">
                  <a:solidFill>
                    <a:srgbClr val="000099"/>
                  </a:solidFill>
                </a:rPr>
                <a:t>Industry-leading size and scale of assets</a:t>
              </a:r>
              <a:r>
                <a:rPr lang="en-US" altLang="en-US" sz="1800" b="0" i="0" dirty="0">
                  <a:solidFill>
                    <a:srgbClr val="000099"/>
                  </a:solidFill>
                </a:rPr>
                <a:t>:</a:t>
              </a:r>
            </a:p>
          </p:txBody>
        </p:sp>
        <p:pic>
          <p:nvPicPr>
            <p:cNvPr id="243"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3951288"/>
              <a:ext cx="33782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 name="Rectangle 19"/>
            <p:cNvSpPr>
              <a:spLocks noChangeArrowheads="1"/>
            </p:cNvSpPr>
            <p:nvPr/>
          </p:nvSpPr>
          <p:spPr bwMode="auto">
            <a:xfrm>
              <a:off x="4156075" y="5353050"/>
              <a:ext cx="4159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1506"/>
                </a:buClr>
                <a:buFont typeface="Monotype Sorts"/>
                <a:buBlip>
                  <a:blip r:embed="rId2"/>
                </a:buBlip>
                <a:defRPr sz="3200" b="1" i="1">
                  <a:solidFill>
                    <a:schemeClr val="bg2"/>
                  </a:solidFill>
                  <a:latin typeface="Arial" pitchFamily="34" charset="0"/>
                </a:defRPr>
              </a:lvl1pPr>
              <a:lvl2pPr marL="742950" indent="-285750" eaLnBrk="0" hangingPunct="0">
                <a:spcBef>
                  <a:spcPct val="20000"/>
                </a:spcBef>
                <a:buClr>
                  <a:srgbClr val="F91506"/>
                </a:buClr>
                <a:buFont typeface="Monotype Sorts"/>
                <a:buBlip>
                  <a:blip r:embed="rId2"/>
                </a:buBlip>
                <a:defRPr sz="2800" b="1" i="1">
                  <a:solidFill>
                    <a:schemeClr val="bg2"/>
                  </a:solidFill>
                  <a:latin typeface="Arial" pitchFamily="34" charset="0"/>
                </a:defRPr>
              </a:lvl2pPr>
              <a:lvl3pPr marL="1143000" indent="-228600" eaLnBrk="0" hangingPunct="0">
                <a:spcBef>
                  <a:spcPct val="20000"/>
                </a:spcBef>
                <a:buClr>
                  <a:srgbClr val="F91506"/>
                </a:buClr>
                <a:buFont typeface="Monotype Sorts"/>
                <a:buBlip>
                  <a:blip r:embed="rId2"/>
                </a:buBlip>
                <a:defRPr sz="2400" b="1" i="1">
                  <a:solidFill>
                    <a:schemeClr val="bg2"/>
                  </a:solidFill>
                  <a:latin typeface="Arial" pitchFamily="34" charset="0"/>
                </a:defRPr>
              </a:lvl3pPr>
              <a:lvl4pPr marL="16002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4pPr>
              <a:lvl5pPr marL="20574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5pPr>
              <a:lvl6pPr marL="25146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6pPr>
              <a:lvl7pPr marL="29718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7pPr>
              <a:lvl8pPr marL="34290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8pPr>
              <a:lvl9pPr marL="38862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9pPr>
            </a:lstStyle>
            <a:p>
              <a:pPr eaLnBrk="1" hangingPunct="1">
                <a:spcBef>
                  <a:spcPct val="0"/>
                </a:spcBef>
                <a:buClrTx/>
                <a:buFontTx/>
                <a:buNone/>
              </a:pPr>
              <a:r>
                <a:rPr lang="en-US" altLang="en-US" sz="1200" i="0" u="sng">
                  <a:solidFill>
                    <a:srgbClr val="000000"/>
                  </a:solidFill>
                </a:rPr>
                <a:t>Asset</a:t>
              </a:r>
              <a:endParaRPr lang="en-US" altLang="en-US" sz="2800" i="0" u="sng">
                <a:solidFill>
                  <a:srgbClr val="FFFFFF"/>
                </a:solidFill>
              </a:endParaRPr>
            </a:p>
          </p:txBody>
        </p:sp>
        <p:sp>
          <p:nvSpPr>
            <p:cNvPr id="245" name="Rectangle 21"/>
            <p:cNvSpPr>
              <a:spLocks noChangeArrowheads="1"/>
            </p:cNvSpPr>
            <p:nvPr/>
          </p:nvSpPr>
          <p:spPr bwMode="auto">
            <a:xfrm>
              <a:off x="6246813" y="5353050"/>
              <a:ext cx="3079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1506"/>
                </a:buClr>
                <a:buFont typeface="Monotype Sorts"/>
                <a:buBlip>
                  <a:blip r:embed="rId2"/>
                </a:buBlip>
                <a:defRPr sz="3200" b="1" i="1">
                  <a:solidFill>
                    <a:schemeClr val="bg2"/>
                  </a:solidFill>
                  <a:latin typeface="Arial" pitchFamily="34" charset="0"/>
                </a:defRPr>
              </a:lvl1pPr>
              <a:lvl2pPr marL="742950" indent="-285750" eaLnBrk="0" hangingPunct="0">
                <a:spcBef>
                  <a:spcPct val="20000"/>
                </a:spcBef>
                <a:buClr>
                  <a:srgbClr val="F91506"/>
                </a:buClr>
                <a:buFont typeface="Monotype Sorts"/>
                <a:buBlip>
                  <a:blip r:embed="rId2"/>
                </a:buBlip>
                <a:defRPr sz="2800" b="1" i="1">
                  <a:solidFill>
                    <a:schemeClr val="bg2"/>
                  </a:solidFill>
                  <a:latin typeface="Arial" pitchFamily="34" charset="0"/>
                </a:defRPr>
              </a:lvl2pPr>
              <a:lvl3pPr marL="1143000" indent="-228600" eaLnBrk="0" hangingPunct="0">
                <a:spcBef>
                  <a:spcPct val="20000"/>
                </a:spcBef>
                <a:buClr>
                  <a:srgbClr val="F91506"/>
                </a:buClr>
                <a:buFont typeface="Monotype Sorts"/>
                <a:buBlip>
                  <a:blip r:embed="rId2"/>
                </a:buBlip>
                <a:defRPr sz="2400" b="1" i="1">
                  <a:solidFill>
                    <a:schemeClr val="bg2"/>
                  </a:solidFill>
                  <a:latin typeface="Arial" pitchFamily="34" charset="0"/>
                </a:defRPr>
              </a:lvl3pPr>
              <a:lvl4pPr marL="16002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4pPr>
              <a:lvl5pPr marL="20574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5pPr>
              <a:lvl6pPr marL="25146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6pPr>
              <a:lvl7pPr marL="29718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7pPr>
              <a:lvl8pPr marL="34290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8pPr>
              <a:lvl9pPr marL="38862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9pPr>
            </a:lstStyle>
            <a:p>
              <a:pPr eaLnBrk="1" hangingPunct="1">
                <a:spcBef>
                  <a:spcPct val="0"/>
                </a:spcBef>
                <a:buClrTx/>
                <a:buFontTx/>
                <a:buNone/>
              </a:pPr>
              <a:r>
                <a:rPr lang="en-US" altLang="en-US" sz="1200" i="0" u="sng">
                  <a:solidFill>
                    <a:srgbClr val="000000"/>
                  </a:solidFill>
                </a:rPr>
                <a:t>Size</a:t>
              </a:r>
              <a:endParaRPr lang="en-US" altLang="en-US" sz="2800" i="0" u="sng">
                <a:solidFill>
                  <a:srgbClr val="FFFFFF"/>
                </a:solidFill>
              </a:endParaRPr>
            </a:p>
          </p:txBody>
        </p:sp>
        <p:sp>
          <p:nvSpPr>
            <p:cNvPr id="246" name="Rectangle 23"/>
            <p:cNvSpPr>
              <a:spLocks noChangeArrowheads="1"/>
            </p:cNvSpPr>
            <p:nvPr/>
          </p:nvSpPr>
          <p:spPr bwMode="auto">
            <a:xfrm>
              <a:off x="7570788" y="5208588"/>
              <a:ext cx="6064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1506"/>
                </a:buClr>
                <a:buFont typeface="Monotype Sorts"/>
                <a:buBlip>
                  <a:blip r:embed="rId2"/>
                </a:buBlip>
                <a:defRPr sz="3200" b="1" i="1">
                  <a:solidFill>
                    <a:schemeClr val="bg2"/>
                  </a:solidFill>
                  <a:latin typeface="Arial" pitchFamily="34" charset="0"/>
                </a:defRPr>
              </a:lvl1pPr>
              <a:lvl2pPr marL="742950" indent="-285750" eaLnBrk="0" hangingPunct="0">
                <a:spcBef>
                  <a:spcPct val="20000"/>
                </a:spcBef>
                <a:buClr>
                  <a:srgbClr val="F91506"/>
                </a:buClr>
                <a:buFont typeface="Monotype Sorts"/>
                <a:buBlip>
                  <a:blip r:embed="rId2"/>
                </a:buBlip>
                <a:defRPr sz="2800" b="1" i="1">
                  <a:solidFill>
                    <a:schemeClr val="bg2"/>
                  </a:solidFill>
                  <a:latin typeface="Arial" pitchFamily="34" charset="0"/>
                </a:defRPr>
              </a:lvl2pPr>
              <a:lvl3pPr marL="1143000" indent="-228600" eaLnBrk="0" hangingPunct="0">
                <a:spcBef>
                  <a:spcPct val="20000"/>
                </a:spcBef>
                <a:buClr>
                  <a:srgbClr val="F91506"/>
                </a:buClr>
                <a:buFont typeface="Monotype Sorts"/>
                <a:buBlip>
                  <a:blip r:embed="rId2"/>
                </a:buBlip>
                <a:defRPr sz="2400" b="1" i="1">
                  <a:solidFill>
                    <a:schemeClr val="bg2"/>
                  </a:solidFill>
                  <a:latin typeface="Arial" pitchFamily="34" charset="0"/>
                </a:defRPr>
              </a:lvl3pPr>
              <a:lvl4pPr marL="16002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4pPr>
              <a:lvl5pPr marL="20574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5pPr>
              <a:lvl6pPr marL="25146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6pPr>
              <a:lvl7pPr marL="29718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7pPr>
              <a:lvl8pPr marL="34290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8pPr>
              <a:lvl9pPr marL="38862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9pPr>
            </a:lstStyle>
            <a:p>
              <a:pPr eaLnBrk="1" hangingPunct="1">
                <a:spcBef>
                  <a:spcPct val="0"/>
                </a:spcBef>
                <a:buClrTx/>
                <a:buFontTx/>
                <a:buNone/>
              </a:pPr>
              <a:r>
                <a:rPr lang="en-US" altLang="en-US" sz="1200" i="0">
                  <a:solidFill>
                    <a:srgbClr val="000000"/>
                  </a:solidFill>
                </a:rPr>
                <a:t>Industry</a:t>
              </a:r>
              <a:endParaRPr lang="en-US" altLang="en-US" sz="2800" i="0">
                <a:solidFill>
                  <a:srgbClr val="FFFFFF"/>
                </a:solidFill>
              </a:endParaRPr>
            </a:p>
          </p:txBody>
        </p:sp>
        <p:sp>
          <p:nvSpPr>
            <p:cNvPr id="247" name="Rectangle 24"/>
            <p:cNvSpPr>
              <a:spLocks noChangeArrowheads="1"/>
            </p:cNvSpPr>
            <p:nvPr/>
          </p:nvSpPr>
          <p:spPr bwMode="auto">
            <a:xfrm>
              <a:off x="7694613" y="5360988"/>
              <a:ext cx="3746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1506"/>
                </a:buClr>
                <a:buFont typeface="Monotype Sorts"/>
                <a:buBlip>
                  <a:blip r:embed="rId2"/>
                </a:buBlip>
                <a:defRPr sz="3200" b="1" i="1">
                  <a:solidFill>
                    <a:schemeClr val="bg2"/>
                  </a:solidFill>
                  <a:latin typeface="Arial" pitchFamily="34" charset="0"/>
                </a:defRPr>
              </a:lvl1pPr>
              <a:lvl2pPr marL="742950" indent="-285750" eaLnBrk="0" hangingPunct="0">
                <a:spcBef>
                  <a:spcPct val="20000"/>
                </a:spcBef>
                <a:buClr>
                  <a:srgbClr val="F91506"/>
                </a:buClr>
                <a:buFont typeface="Monotype Sorts"/>
                <a:buBlip>
                  <a:blip r:embed="rId2"/>
                </a:buBlip>
                <a:defRPr sz="2800" b="1" i="1">
                  <a:solidFill>
                    <a:schemeClr val="bg2"/>
                  </a:solidFill>
                  <a:latin typeface="Arial" pitchFamily="34" charset="0"/>
                </a:defRPr>
              </a:lvl2pPr>
              <a:lvl3pPr marL="1143000" indent="-228600" eaLnBrk="0" hangingPunct="0">
                <a:spcBef>
                  <a:spcPct val="20000"/>
                </a:spcBef>
                <a:buClr>
                  <a:srgbClr val="F91506"/>
                </a:buClr>
                <a:buFont typeface="Monotype Sorts"/>
                <a:buBlip>
                  <a:blip r:embed="rId2"/>
                </a:buBlip>
                <a:defRPr sz="2400" b="1" i="1">
                  <a:solidFill>
                    <a:schemeClr val="bg2"/>
                  </a:solidFill>
                  <a:latin typeface="Arial" pitchFamily="34" charset="0"/>
                </a:defRPr>
              </a:lvl3pPr>
              <a:lvl4pPr marL="16002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4pPr>
              <a:lvl5pPr marL="20574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5pPr>
              <a:lvl6pPr marL="25146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6pPr>
              <a:lvl7pPr marL="29718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7pPr>
              <a:lvl8pPr marL="34290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8pPr>
              <a:lvl9pPr marL="38862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9pPr>
            </a:lstStyle>
            <a:p>
              <a:pPr eaLnBrk="1" hangingPunct="1">
                <a:spcBef>
                  <a:spcPct val="0"/>
                </a:spcBef>
                <a:buClrTx/>
                <a:buFontTx/>
                <a:buNone/>
              </a:pPr>
              <a:r>
                <a:rPr lang="en-US" altLang="en-US" sz="1200" i="0" u="sng">
                  <a:solidFill>
                    <a:srgbClr val="000000"/>
                  </a:solidFill>
                </a:rPr>
                <a:t>Rank</a:t>
              </a:r>
              <a:endParaRPr lang="en-US" altLang="en-US" sz="2800" i="0" u="sng">
                <a:solidFill>
                  <a:srgbClr val="FFFFFF"/>
                </a:solidFill>
              </a:endParaRPr>
            </a:p>
          </p:txBody>
        </p:sp>
        <p:sp>
          <p:nvSpPr>
            <p:cNvPr id="248" name="Rectangle 26"/>
            <p:cNvSpPr>
              <a:spLocks noChangeArrowheads="1"/>
            </p:cNvSpPr>
            <p:nvPr/>
          </p:nvSpPr>
          <p:spPr bwMode="auto">
            <a:xfrm>
              <a:off x="3648075" y="5564188"/>
              <a:ext cx="11890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1506"/>
                </a:buClr>
                <a:buFont typeface="Monotype Sorts"/>
                <a:buBlip>
                  <a:blip r:embed="rId2"/>
                </a:buBlip>
                <a:defRPr sz="3200" b="1" i="1">
                  <a:solidFill>
                    <a:schemeClr val="bg2"/>
                  </a:solidFill>
                  <a:latin typeface="Arial" pitchFamily="34" charset="0"/>
                </a:defRPr>
              </a:lvl1pPr>
              <a:lvl2pPr marL="742950" indent="-285750" eaLnBrk="0" hangingPunct="0">
                <a:spcBef>
                  <a:spcPct val="20000"/>
                </a:spcBef>
                <a:buClr>
                  <a:srgbClr val="F91506"/>
                </a:buClr>
                <a:buFont typeface="Monotype Sorts"/>
                <a:buBlip>
                  <a:blip r:embed="rId2"/>
                </a:buBlip>
                <a:defRPr sz="2800" b="1" i="1">
                  <a:solidFill>
                    <a:schemeClr val="bg2"/>
                  </a:solidFill>
                  <a:latin typeface="Arial" pitchFamily="34" charset="0"/>
                </a:defRPr>
              </a:lvl2pPr>
              <a:lvl3pPr marL="1143000" indent="-228600" eaLnBrk="0" hangingPunct="0">
                <a:spcBef>
                  <a:spcPct val="20000"/>
                </a:spcBef>
                <a:buClr>
                  <a:srgbClr val="F91506"/>
                </a:buClr>
                <a:buFont typeface="Monotype Sorts"/>
                <a:buBlip>
                  <a:blip r:embed="rId2"/>
                </a:buBlip>
                <a:defRPr sz="2400" b="1" i="1">
                  <a:solidFill>
                    <a:schemeClr val="bg2"/>
                  </a:solidFill>
                  <a:latin typeface="Arial" pitchFamily="34" charset="0"/>
                </a:defRPr>
              </a:lvl3pPr>
              <a:lvl4pPr marL="16002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4pPr>
              <a:lvl5pPr marL="20574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5pPr>
              <a:lvl6pPr marL="25146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6pPr>
              <a:lvl7pPr marL="29718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7pPr>
              <a:lvl8pPr marL="34290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8pPr>
              <a:lvl9pPr marL="38862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9pPr>
            </a:lstStyle>
            <a:p>
              <a:pPr eaLnBrk="1" hangingPunct="1">
                <a:spcBef>
                  <a:spcPct val="0"/>
                </a:spcBef>
                <a:buClrTx/>
                <a:buFontTx/>
                <a:buNone/>
              </a:pPr>
              <a:r>
                <a:rPr lang="en-US" altLang="en-US" sz="1200" i="0">
                  <a:solidFill>
                    <a:srgbClr val="000000"/>
                  </a:solidFill>
                </a:rPr>
                <a:t>Firm Generation</a:t>
              </a:r>
              <a:endParaRPr lang="en-US" altLang="en-US" sz="2800" i="0">
                <a:solidFill>
                  <a:srgbClr val="FFFFFF"/>
                </a:solidFill>
              </a:endParaRPr>
            </a:p>
          </p:txBody>
        </p:sp>
        <p:sp>
          <p:nvSpPr>
            <p:cNvPr id="249" name="Rectangle 27"/>
            <p:cNvSpPr>
              <a:spLocks noChangeArrowheads="1"/>
            </p:cNvSpPr>
            <p:nvPr/>
          </p:nvSpPr>
          <p:spPr bwMode="auto">
            <a:xfrm>
              <a:off x="5949950" y="5564188"/>
              <a:ext cx="9826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lr>
                  <a:srgbClr val="F91506"/>
                </a:buClr>
                <a:buFont typeface="Monotype Sorts"/>
                <a:buBlip>
                  <a:blip r:embed="rId2"/>
                </a:buBlip>
                <a:defRPr sz="3200" b="1" i="1">
                  <a:solidFill>
                    <a:schemeClr val="bg2"/>
                  </a:solidFill>
                  <a:latin typeface="Arial" pitchFamily="34" charset="0"/>
                </a:defRPr>
              </a:lvl1pPr>
              <a:lvl2pPr marL="742950" indent="-285750" eaLnBrk="0" hangingPunct="0">
                <a:spcBef>
                  <a:spcPct val="20000"/>
                </a:spcBef>
                <a:buClr>
                  <a:srgbClr val="F91506"/>
                </a:buClr>
                <a:buFont typeface="Monotype Sorts"/>
                <a:buBlip>
                  <a:blip r:embed="rId2"/>
                </a:buBlip>
                <a:defRPr sz="2800" b="1" i="1">
                  <a:solidFill>
                    <a:schemeClr val="bg2"/>
                  </a:solidFill>
                  <a:latin typeface="Arial" pitchFamily="34" charset="0"/>
                </a:defRPr>
              </a:lvl2pPr>
              <a:lvl3pPr marL="1143000" indent="-228600" eaLnBrk="0" hangingPunct="0">
                <a:spcBef>
                  <a:spcPct val="20000"/>
                </a:spcBef>
                <a:buClr>
                  <a:srgbClr val="F91506"/>
                </a:buClr>
                <a:buFont typeface="Monotype Sorts"/>
                <a:buBlip>
                  <a:blip r:embed="rId2"/>
                </a:buBlip>
                <a:defRPr sz="2400" b="1" i="1">
                  <a:solidFill>
                    <a:schemeClr val="bg2"/>
                  </a:solidFill>
                  <a:latin typeface="Arial" pitchFamily="34" charset="0"/>
                </a:defRPr>
              </a:lvl3pPr>
              <a:lvl4pPr marL="16002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4pPr>
              <a:lvl5pPr marL="20574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5pPr>
              <a:lvl6pPr marL="25146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6pPr>
              <a:lvl7pPr marL="29718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7pPr>
              <a:lvl8pPr marL="34290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8pPr>
              <a:lvl9pPr marL="38862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9pPr>
            </a:lstStyle>
            <a:p>
              <a:pPr eaLnBrk="1" hangingPunct="1">
                <a:spcBef>
                  <a:spcPct val="0"/>
                </a:spcBef>
                <a:buClrTx/>
                <a:buFontTx/>
                <a:buNone/>
              </a:pPr>
              <a:r>
                <a:rPr lang="en-US" altLang="en-US" sz="1200" i="0">
                  <a:solidFill>
                    <a:srgbClr val="000000"/>
                  </a:solidFill>
                </a:rPr>
                <a:t>40,740 MW</a:t>
              </a:r>
              <a:endParaRPr lang="en-US" altLang="en-US" sz="2800" i="0">
                <a:solidFill>
                  <a:srgbClr val="FFFFFF"/>
                </a:solidFill>
              </a:endParaRPr>
            </a:p>
          </p:txBody>
        </p:sp>
        <p:sp>
          <p:nvSpPr>
            <p:cNvPr id="250" name="Rectangle 28"/>
            <p:cNvSpPr>
              <a:spLocks noChangeArrowheads="1"/>
            </p:cNvSpPr>
            <p:nvPr/>
          </p:nvSpPr>
          <p:spPr bwMode="auto">
            <a:xfrm>
              <a:off x="7748588" y="5564188"/>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1506"/>
                </a:buClr>
                <a:buFont typeface="Monotype Sorts"/>
                <a:buBlip>
                  <a:blip r:embed="rId2"/>
                </a:buBlip>
                <a:defRPr sz="3200" b="1" i="1">
                  <a:solidFill>
                    <a:schemeClr val="bg2"/>
                  </a:solidFill>
                  <a:latin typeface="Arial" pitchFamily="34" charset="0"/>
                </a:defRPr>
              </a:lvl1pPr>
              <a:lvl2pPr marL="742950" indent="-285750" eaLnBrk="0" hangingPunct="0">
                <a:spcBef>
                  <a:spcPct val="20000"/>
                </a:spcBef>
                <a:buClr>
                  <a:srgbClr val="F91506"/>
                </a:buClr>
                <a:buFont typeface="Monotype Sorts"/>
                <a:buBlip>
                  <a:blip r:embed="rId2"/>
                </a:buBlip>
                <a:defRPr sz="2800" b="1" i="1">
                  <a:solidFill>
                    <a:schemeClr val="bg2"/>
                  </a:solidFill>
                  <a:latin typeface="Arial" pitchFamily="34" charset="0"/>
                </a:defRPr>
              </a:lvl2pPr>
              <a:lvl3pPr marL="1143000" indent="-228600" eaLnBrk="0" hangingPunct="0">
                <a:spcBef>
                  <a:spcPct val="20000"/>
                </a:spcBef>
                <a:buClr>
                  <a:srgbClr val="F91506"/>
                </a:buClr>
                <a:buFont typeface="Monotype Sorts"/>
                <a:buBlip>
                  <a:blip r:embed="rId2"/>
                </a:buBlip>
                <a:defRPr sz="2400" b="1" i="1">
                  <a:solidFill>
                    <a:schemeClr val="bg2"/>
                  </a:solidFill>
                  <a:latin typeface="Arial" pitchFamily="34" charset="0"/>
                </a:defRPr>
              </a:lvl3pPr>
              <a:lvl4pPr marL="16002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4pPr>
              <a:lvl5pPr marL="20574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5pPr>
              <a:lvl6pPr marL="25146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6pPr>
              <a:lvl7pPr marL="29718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7pPr>
              <a:lvl8pPr marL="34290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8pPr>
              <a:lvl9pPr marL="38862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9pPr>
            </a:lstStyle>
            <a:p>
              <a:pPr eaLnBrk="1" hangingPunct="1">
                <a:spcBef>
                  <a:spcPct val="0"/>
                </a:spcBef>
                <a:buClrTx/>
                <a:buFontTx/>
                <a:buNone/>
              </a:pPr>
              <a:r>
                <a:rPr lang="en-US" altLang="en-US" sz="1200" i="0">
                  <a:solidFill>
                    <a:srgbClr val="000000"/>
                  </a:solidFill>
                </a:rPr>
                <a:t># 4</a:t>
              </a:r>
              <a:endParaRPr lang="en-US" altLang="en-US" sz="2800" i="0">
                <a:solidFill>
                  <a:srgbClr val="FFFFFF"/>
                </a:solidFill>
              </a:endParaRPr>
            </a:p>
          </p:txBody>
        </p:sp>
        <p:sp>
          <p:nvSpPr>
            <p:cNvPr id="251" name="Rectangle 29"/>
            <p:cNvSpPr>
              <a:spLocks noChangeArrowheads="1"/>
            </p:cNvSpPr>
            <p:nvPr/>
          </p:nvSpPr>
          <p:spPr bwMode="auto">
            <a:xfrm>
              <a:off x="3636963" y="5754688"/>
              <a:ext cx="992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1506"/>
                </a:buClr>
                <a:buFont typeface="Monotype Sorts"/>
                <a:buBlip>
                  <a:blip r:embed="rId2"/>
                </a:buBlip>
                <a:defRPr sz="3200" b="1" i="1">
                  <a:solidFill>
                    <a:schemeClr val="bg2"/>
                  </a:solidFill>
                  <a:latin typeface="Arial" pitchFamily="34" charset="0"/>
                </a:defRPr>
              </a:lvl1pPr>
              <a:lvl2pPr marL="742950" indent="-285750" eaLnBrk="0" hangingPunct="0">
                <a:spcBef>
                  <a:spcPct val="20000"/>
                </a:spcBef>
                <a:buClr>
                  <a:srgbClr val="F91506"/>
                </a:buClr>
                <a:buFont typeface="Monotype Sorts"/>
                <a:buBlip>
                  <a:blip r:embed="rId2"/>
                </a:buBlip>
                <a:defRPr sz="2800" b="1" i="1">
                  <a:solidFill>
                    <a:schemeClr val="bg2"/>
                  </a:solidFill>
                  <a:latin typeface="Arial" pitchFamily="34" charset="0"/>
                </a:defRPr>
              </a:lvl2pPr>
              <a:lvl3pPr marL="1143000" indent="-228600" eaLnBrk="0" hangingPunct="0">
                <a:spcBef>
                  <a:spcPct val="20000"/>
                </a:spcBef>
                <a:buClr>
                  <a:srgbClr val="F91506"/>
                </a:buClr>
                <a:buFont typeface="Monotype Sorts"/>
                <a:buBlip>
                  <a:blip r:embed="rId2"/>
                </a:buBlip>
                <a:defRPr sz="2400" b="1" i="1">
                  <a:solidFill>
                    <a:schemeClr val="bg2"/>
                  </a:solidFill>
                  <a:latin typeface="Arial" pitchFamily="34" charset="0"/>
                </a:defRPr>
              </a:lvl3pPr>
              <a:lvl4pPr marL="16002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4pPr>
              <a:lvl5pPr marL="20574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5pPr>
              <a:lvl6pPr marL="25146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6pPr>
              <a:lvl7pPr marL="29718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7pPr>
              <a:lvl8pPr marL="34290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8pPr>
              <a:lvl9pPr marL="38862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9pPr>
            </a:lstStyle>
            <a:p>
              <a:pPr eaLnBrk="1" hangingPunct="1">
                <a:spcBef>
                  <a:spcPct val="0"/>
                </a:spcBef>
                <a:buClrTx/>
                <a:buFontTx/>
                <a:buNone/>
              </a:pPr>
              <a:r>
                <a:rPr lang="en-US" altLang="en-US" sz="1200" i="0">
                  <a:solidFill>
                    <a:srgbClr val="000000"/>
                  </a:solidFill>
                </a:rPr>
                <a:t>Transmission</a:t>
              </a:r>
              <a:endParaRPr lang="en-US" altLang="en-US" sz="2800" i="0">
                <a:solidFill>
                  <a:srgbClr val="FFFFFF"/>
                </a:solidFill>
              </a:endParaRPr>
            </a:p>
          </p:txBody>
        </p:sp>
        <p:sp>
          <p:nvSpPr>
            <p:cNvPr id="252" name="Rectangle 30"/>
            <p:cNvSpPr>
              <a:spLocks noChangeArrowheads="1"/>
            </p:cNvSpPr>
            <p:nvPr/>
          </p:nvSpPr>
          <p:spPr bwMode="auto">
            <a:xfrm>
              <a:off x="5886450" y="5754688"/>
              <a:ext cx="9048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1506"/>
                </a:buClr>
                <a:buFont typeface="Monotype Sorts"/>
                <a:buBlip>
                  <a:blip r:embed="rId2"/>
                </a:buBlip>
                <a:defRPr sz="3200" b="1" i="1">
                  <a:solidFill>
                    <a:schemeClr val="bg2"/>
                  </a:solidFill>
                  <a:latin typeface="Arial" pitchFamily="34" charset="0"/>
                </a:defRPr>
              </a:lvl1pPr>
              <a:lvl2pPr marL="742950" indent="-285750" eaLnBrk="0" hangingPunct="0">
                <a:spcBef>
                  <a:spcPct val="20000"/>
                </a:spcBef>
                <a:buClr>
                  <a:srgbClr val="F91506"/>
                </a:buClr>
                <a:buFont typeface="Monotype Sorts"/>
                <a:buBlip>
                  <a:blip r:embed="rId2"/>
                </a:buBlip>
                <a:defRPr sz="2800" b="1" i="1">
                  <a:solidFill>
                    <a:schemeClr val="bg2"/>
                  </a:solidFill>
                  <a:latin typeface="Arial" pitchFamily="34" charset="0"/>
                </a:defRPr>
              </a:lvl2pPr>
              <a:lvl3pPr marL="1143000" indent="-228600" eaLnBrk="0" hangingPunct="0">
                <a:spcBef>
                  <a:spcPct val="20000"/>
                </a:spcBef>
                <a:buClr>
                  <a:srgbClr val="F91506"/>
                </a:buClr>
                <a:buFont typeface="Monotype Sorts"/>
                <a:buBlip>
                  <a:blip r:embed="rId2"/>
                </a:buBlip>
                <a:defRPr sz="2400" b="1" i="1">
                  <a:solidFill>
                    <a:schemeClr val="bg2"/>
                  </a:solidFill>
                  <a:latin typeface="Arial" pitchFamily="34" charset="0"/>
                </a:defRPr>
              </a:lvl3pPr>
              <a:lvl4pPr marL="16002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4pPr>
              <a:lvl5pPr marL="20574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5pPr>
              <a:lvl6pPr marL="25146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6pPr>
              <a:lvl7pPr marL="29718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7pPr>
              <a:lvl8pPr marL="34290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8pPr>
              <a:lvl9pPr marL="38862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9pPr>
            </a:lstStyle>
            <a:p>
              <a:pPr eaLnBrk="1" hangingPunct="1">
                <a:spcBef>
                  <a:spcPct val="0"/>
                </a:spcBef>
                <a:buClrTx/>
                <a:buFontTx/>
                <a:buNone/>
              </a:pPr>
              <a:r>
                <a:rPr lang="en-US" altLang="en-US" sz="1200" i="0">
                  <a:solidFill>
                    <a:srgbClr val="000000"/>
                  </a:solidFill>
                </a:rPr>
                <a:t>40,000 miles</a:t>
              </a:r>
              <a:endParaRPr lang="en-US" altLang="en-US" sz="2800" i="0">
                <a:solidFill>
                  <a:srgbClr val="FFFFFF"/>
                </a:solidFill>
              </a:endParaRPr>
            </a:p>
          </p:txBody>
        </p:sp>
        <p:sp>
          <p:nvSpPr>
            <p:cNvPr id="253" name="Rectangle 31"/>
            <p:cNvSpPr>
              <a:spLocks noChangeArrowheads="1"/>
            </p:cNvSpPr>
            <p:nvPr/>
          </p:nvSpPr>
          <p:spPr bwMode="auto">
            <a:xfrm>
              <a:off x="7748588" y="5754688"/>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1506"/>
                </a:buClr>
                <a:buFont typeface="Monotype Sorts"/>
                <a:buBlip>
                  <a:blip r:embed="rId2"/>
                </a:buBlip>
                <a:defRPr sz="3200" b="1" i="1">
                  <a:solidFill>
                    <a:schemeClr val="bg2"/>
                  </a:solidFill>
                  <a:latin typeface="Arial" pitchFamily="34" charset="0"/>
                </a:defRPr>
              </a:lvl1pPr>
              <a:lvl2pPr marL="742950" indent="-285750" eaLnBrk="0" hangingPunct="0">
                <a:spcBef>
                  <a:spcPct val="20000"/>
                </a:spcBef>
                <a:buClr>
                  <a:srgbClr val="F91506"/>
                </a:buClr>
                <a:buFont typeface="Monotype Sorts"/>
                <a:buBlip>
                  <a:blip r:embed="rId2"/>
                </a:buBlip>
                <a:defRPr sz="2800" b="1" i="1">
                  <a:solidFill>
                    <a:schemeClr val="bg2"/>
                  </a:solidFill>
                  <a:latin typeface="Arial" pitchFamily="34" charset="0"/>
                </a:defRPr>
              </a:lvl2pPr>
              <a:lvl3pPr marL="1143000" indent="-228600" eaLnBrk="0" hangingPunct="0">
                <a:spcBef>
                  <a:spcPct val="20000"/>
                </a:spcBef>
                <a:buClr>
                  <a:srgbClr val="F91506"/>
                </a:buClr>
                <a:buFont typeface="Monotype Sorts"/>
                <a:buBlip>
                  <a:blip r:embed="rId2"/>
                </a:buBlip>
                <a:defRPr sz="2400" b="1" i="1">
                  <a:solidFill>
                    <a:schemeClr val="bg2"/>
                  </a:solidFill>
                  <a:latin typeface="Arial" pitchFamily="34" charset="0"/>
                </a:defRPr>
              </a:lvl3pPr>
              <a:lvl4pPr marL="16002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4pPr>
              <a:lvl5pPr marL="20574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5pPr>
              <a:lvl6pPr marL="25146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6pPr>
              <a:lvl7pPr marL="29718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7pPr>
              <a:lvl8pPr marL="34290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8pPr>
              <a:lvl9pPr marL="38862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9pPr>
            </a:lstStyle>
            <a:p>
              <a:pPr eaLnBrk="1" hangingPunct="1">
                <a:spcBef>
                  <a:spcPct val="0"/>
                </a:spcBef>
                <a:buClrTx/>
                <a:buFontTx/>
                <a:buNone/>
              </a:pPr>
              <a:r>
                <a:rPr lang="en-US" altLang="en-US" sz="1200" i="0">
                  <a:solidFill>
                    <a:srgbClr val="000000"/>
                  </a:solidFill>
                </a:rPr>
                <a:t># 1</a:t>
              </a:r>
              <a:endParaRPr lang="en-US" altLang="en-US" sz="2800" i="0">
                <a:solidFill>
                  <a:srgbClr val="FFFFFF"/>
                </a:solidFill>
              </a:endParaRPr>
            </a:p>
          </p:txBody>
        </p:sp>
        <p:sp>
          <p:nvSpPr>
            <p:cNvPr id="254" name="Rectangle 32"/>
            <p:cNvSpPr>
              <a:spLocks noChangeArrowheads="1"/>
            </p:cNvSpPr>
            <p:nvPr/>
          </p:nvSpPr>
          <p:spPr bwMode="auto">
            <a:xfrm>
              <a:off x="3648075" y="5945188"/>
              <a:ext cx="865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1506"/>
                </a:buClr>
                <a:buFont typeface="Monotype Sorts"/>
                <a:buBlip>
                  <a:blip r:embed="rId2"/>
                </a:buBlip>
                <a:defRPr sz="3200" b="1" i="1">
                  <a:solidFill>
                    <a:schemeClr val="bg2"/>
                  </a:solidFill>
                  <a:latin typeface="Arial" pitchFamily="34" charset="0"/>
                </a:defRPr>
              </a:lvl1pPr>
              <a:lvl2pPr marL="742950" indent="-285750" eaLnBrk="0" hangingPunct="0">
                <a:spcBef>
                  <a:spcPct val="20000"/>
                </a:spcBef>
                <a:buClr>
                  <a:srgbClr val="F91506"/>
                </a:buClr>
                <a:buFont typeface="Monotype Sorts"/>
                <a:buBlip>
                  <a:blip r:embed="rId2"/>
                </a:buBlip>
                <a:defRPr sz="2800" b="1" i="1">
                  <a:solidFill>
                    <a:schemeClr val="bg2"/>
                  </a:solidFill>
                  <a:latin typeface="Arial" pitchFamily="34" charset="0"/>
                </a:defRPr>
              </a:lvl2pPr>
              <a:lvl3pPr marL="1143000" indent="-228600" eaLnBrk="0" hangingPunct="0">
                <a:spcBef>
                  <a:spcPct val="20000"/>
                </a:spcBef>
                <a:buClr>
                  <a:srgbClr val="F91506"/>
                </a:buClr>
                <a:buFont typeface="Monotype Sorts"/>
                <a:buBlip>
                  <a:blip r:embed="rId2"/>
                </a:buBlip>
                <a:defRPr sz="2400" b="1" i="1">
                  <a:solidFill>
                    <a:schemeClr val="bg2"/>
                  </a:solidFill>
                  <a:latin typeface="Arial" pitchFamily="34" charset="0"/>
                </a:defRPr>
              </a:lvl3pPr>
              <a:lvl4pPr marL="16002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4pPr>
              <a:lvl5pPr marL="20574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5pPr>
              <a:lvl6pPr marL="25146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6pPr>
              <a:lvl7pPr marL="29718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7pPr>
              <a:lvl8pPr marL="34290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8pPr>
              <a:lvl9pPr marL="38862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9pPr>
            </a:lstStyle>
            <a:p>
              <a:pPr eaLnBrk="1" hangingPunct="1">
                <a:spcBef>
                  <a:spcPct val="0"/>
                </a:spcBef>
                <a:buClrTx/>
                <a:buFontTx/>
                <a:buNone/>
              </a:pPr>
              <a:r>
                <a:rPr lang="en-US" altLang="en-US" sz="1200" i="0">
                  <a:solidFill>
                    <a:srgbClr val="000000"/>
                  </a:solidFill>
                </a:rPr>
                <a:t>Distribution</a:t>
              </a:r>
              <a:endParaRPr lang="en-US" altLang="en-US" sz="2800" i="0">
                <a:solidFill>
                  <a:srgbClr val="FFFFFF"/>
                </a:solidFill>
              </a:endParaRPr>
            </a:p>
          </p:txBody>
        </p:sp>
        <p:sp>
          <p:nvSpPr>
            <p:cNvPr id="255" name="Rectangle 33"/>
            <p:cNvSpPr>
              <a:spLocks noChangeArrowheads="1"/>
            </p:cNvSpPr>
            <p:nvPr/>
          </p:nvSpPr>
          <p:spPr bwMode="auto">
            <a:xfrm>
              <a:off x="5827713" y="5945188"/>
              <a:ext cx="9890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1506"/>
                </a:buClr>
                <a:buFont typeface="Monotype Sorts"/>
                <a:buBlip>
                  <a:blip r:embed="rId2"/>
                </a:buBlip>
                <a:defRPr sz="3200" b="1" i="1">
                  <a:solidFill>
                    <a:schemeClr val="bg2"/>
                  </a:solidFill>
                  <a:latin typeface="Arial" pitchFamily="34" charset="0"/>
                </a:defRPr>
              </a:lvl1pPr>
              <a:lvl2pPr marL="742950" indent="-285750" eaLnBrk="0" hangingPunct="0">
                <a:spcBef>
                  <a:spcPct val="20000"/>
                </a:spcBef>
                <a:buClr>
                  <a:srgbClr val="F91506"/>
                </a:buClr>
                <a:buFont typeface="Monotype Sorts"/>
                <a:buBlip>
                  <a:blip r:embed="rId2"/>
                </a:buBlip>
                <a:defRPr sz="2800" b="1" i="1">
                  <a:solidFill>
                    <a:schemeClr val="bg2"/>
                  </a:solidFill>
                  <a:latin typeface="Arial" pitchFamily="34" charset="0"/>
                </a:defRPr>
              </a:lvl2pPr>
              <a:lvl3pPr marL="1143000" indent="-228600" eaLnBrk="0" hangingPunct="0">
                <a:spcBef>
                  <a:spcPct val="20000"/>
                </a:spcBef>
                <a:buClr>
                  <a:srgbClr val="F91506"/>
                </a:buClr>
                <a:buFont typeface="Monotype Sorts"/>
                <a:buBlip>
                  <a:blip r:embed="rId2"/>
                </a:buBlip>
                <a:defRPr sz="2400" b="1" i="1">
                  <a:solidFill>
                    <a:schemeClr val="bg2"/>
                  </a:solidFill>
                  <a:latin typeface="Arial" pitchFamily="34" charset="0"/>
                </a:defRPr>
              </a:lvl3pPr>
              <a:lvl4pPr marL="16002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4pPr>
              <a:lvl5pPr marL="20574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5pPr>
              <a:lvl6pPr marL="25146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6pPr>
              <a:lvl7pPr marL="29718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7pPr>
              <a:lvl8pPr marL="34290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8pPr>
              <a:lvl9pPr marL="38862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9pPr>
            </a:lstStyle>
            <a:p>
              <a:pPr eaLnBrk="1" hangingPunct="1">
                <a:spcBef>
                  <a:spcPct val="0"/>
                </a:spcBef>
                <a:buClrTx/>
                <a:buFontTx/>
                <a:buNone/>
              </a:pPr>
              <a:r>
                <a:rPr lang="en-US" altLang="en-US" sz="1200" i="0">
                  <a:solidFill>
                    <a:srgbClr val="000000"/>
                  </a:solidFill>
                </a:rPr>
                <a:t>221,000 miles</a:t>
              </a:r>
              <a:endParaRPr lang="en-US" altLang="en-US" sz="2800" i="0">
                <a:solidFill>
                  <a:srgbClr val="FFFFFF"/>
                </a:solidFill>
              </a:endParaRPr>
            </a:p>
          </p:txBody>
        </p:sp>
        <p:sp>
          <p:nvSpPr>
            <p:cNvPr id="256" name="Rectangle 34"/>
            <p:cNvSpPr>
              <a:spLocks noChangeArrowheads="1"/>
            </p:cNvSpPr>
            <p:nvPr/>
          </p:nvSpPr>
          <p:spPr bwMode="auto">
            <a:xfrm>
              <a:off x="7748588" y="5945188"/>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1506"/>
                </a:buClr>
                <a:buFont typeface="Monotype Sorts"/>
                <a:buBlip>
                  <a:blip r:embed="rId2"/>
                </a:buBlip>
                <a:defRPr sz="3200" b="1" i="1">
                  <a:solidFill>
                    <a:schemeClr val="bg2"/>
                  </a:solidFill>
                  <a:latin typeface="Arial" pitchFamily="34" charset="0"/>
                </a:defRPr>
              </a:lvl1pPr>
              <a:lvl2pPr marL="742950" indent="-285750" eaLnBrk="0" hangingPunct="0">
                <a:spcBef>
                  <a:spcPct val="20000"/>
                </a:spcBef>
                <a:buClr>
                  <a:srgbClr val="F91506"/>
                </a:buClr>
                <a:buFont typeface="Monotype Sorts"/>
                <a:buBlip>
                  <a:blip r:embed="rId2"/>
                </a:buBlip>
                <a:defRPr sz="2800" b="1" i="1">
                  <a:solidFill>
                    <a:schemeClr val="bg2"/>
                  </a:solidFill>
                  <a:latin typeface="Arial" pitchFamily="34" charset="0"/>
                </a:defRPr>
              </a:lvl2pPr>
              <a:lvl3pPr marL="1143000" indent="-228600" eaLnBrk="0" hangingPunct="0">
                <a:spcBef>
                  <a:spcPct val="20000"/>
                </a:spcBef>
                <a:buClr>
                  <a:srgbClr val="F91506"/>
                </a:buClr>
                <a:buFont typeface="Monotype Sorts"/>
                <a:buBlip>
                  <a:blip r:embed="rId2"/>
                </a:buBlip>
                <a:defRPr sz="2400" b="1" i="1">
                  <a:solidFill>
                    <a:schemeClr val="bg2"/>
                  </a:solidFill>
                  <a:latin typeface="Arial" pitchFamily="34" charset="0"/>
                </a:defRPr>
              </a:lvl3pPr>
              <a:lvl4pPr marL="16002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4pPr>
              <a:lvl5pPr marL="20574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5pPr>
              <a:lvl6pPr marL="25146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6pPr>
              <a:lvl7pPr marL="29718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7pPr>
              <a:lvl8pPr marL="34290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8pPr>
              <a:lvl9pPr marL="38862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9pPr>
            </a:lstStyle>
            <a:p>
              <a:pPr eaLnBrk="1" hangingPunct="1">
                <a:spcBef>
                  <a:spcPct val="0"/>
                </a:spcBef>
                <a:buClrTx/>
                <a:buFontTx/>
                <a:buNone/>
              </a:pPr>
              <a:r>
                <a:rPr lang="en-US" altLang="en-US" sz="1200" i="0">
                  <a:solidFill>
                    <a:srgbClr val="000000"/>
                  </a:solidFill>
                </a:rPr>
                <a:t># 2</a:t>
              </a:r>
              <a:endParaRPr lang="en-US" altLang="en-US" sz="2800" i="0">
                <a:solidFill>
                  <a:srgbClr val="FFFFFF"/>
                </a:solidFill>
              </a:endParaRPr>
            </a:p>
          </p:txBody>
        </p:sp>
        <p:pic>
          <p:nvPicPr>
            <p:cNvPr id="257" name="Picture 4" descr="http://aepnow/news/newsimages/2010/cooknuc_sunset640.jpg"/>
            <p:cNvPicPr>
              <a:picLocks noChangeAspect="1" noChangeArrowheads="1"/>
            </p:cNvPicPr>
            <p:nvPr/>
          </p:nvPicPr>
          <p:blipFill rotWithShape="1">
            <a:blip r:embed="rId4"/>
            <a:srcRect r="15254"/>
            <a:stretch/>
          </p:blipFill>
          <p:spPr bwMode="auto">
            <a:xfrm>
              <a:off x="6154738" y="1481138"/>
              <a:ext cx="1511300" cy="1003300"/>
            </a:xfrm>
            <a:prstGeom prst="rect">
              <a:avLst/>
            </a:prstGeom>
            <a:noFill/>
            <a:ln w="9525">
              <a:solidFill>
                <a:schemeClr val="accent4">
                  <a:lumMod val="10000"/>
                </a:schemeClr>
              </a:solidFill>
            </a:ln>
            <a:extLst>
              <a:ext uri="{909E8E84-426E-40DD-AFC4-6F175D3DCCD1}">
                <a14:hiddenFill xmlns:a14="http://schemas.microsoft.com/office/drawing/2010/main">
                  <a:solidFill>
                    <a:srgbClr val="FFFFFF"/>
                  </a:solidFill>
                </a14:hiddenFill>
              </a:ext>
            </a:extLst>
          </p:spPr>
        </p:pic>
        <p:pic>
          <p:nvPicPr>
            <p:cNvPr id="258" name="Picture 7"/>
            <p:cNvPicPr>
              <a:picLocks noChangeAspect="1" noChangeArrowheads="1"/>
            </p:cNvPicPr>
            <p:nvPr/>
          </p:nvPicPr>
          <p:blipFill rotWithShape="1">
            <a:blip r:embed="rId5"/>
            <a:srcRect b="45008"/>
            <a:stretch/>
          </p:blipFill>
          <p:spPr bwMode="auto">
            <a:xfrm>
              <a:off x="190500" y="1481138"/>
              <a:ext cx="1419225" cy="1157287"/>
            </a:xfrm>
            <a:prstGeom prst="rect">
              <a:avLst/>
            </a:prstGeom>
            <a:noFill/>
            <a:ln w="9525">
              <a:solidFill>
                <a:schemeClr val="accent4">
                  <a:lumMod val="1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59" name="Picture 8"/>
            <p:cNvPicPr>
              <a:picLocks noChangeAspect="1" noChangeArrowheads="1"/>
            </p:cNvPicPr>
            <p:nvPr/>
          </p:nvPicPr>
          <p:blipFill>
            <a:blip r:embed="rId6"/>
            <a:srcRect/>
            <a:stretch>
              <a:fillRect/>
            </a:stretch>
          </p:blipFill>
          <p:spPr bwMode="auto">
            <a:xfrm>
              <a:off x="1817688" y="1481138"/>
              <a:ext cx="1493837" cy="995362"/>
            </a:xfrm>
            <a:prstGeom prst="rect">
              <a:avLst/>
            </a:prstGeom>
            <a:noFill/>
            <a:ln w="9525">
              <a:solidFill>
                <a:schemeClr val="accent4">
                  <a:lumMod val="1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60" name="Picture 11" descr="http://aepnow/news/newsimages/2008/smart_meter%5b1%5d.jpg"/>
            <p:cNvPicPr>
              <a:picLocks noChangeAspect="1" noChangeArrowheads="1"/>
            </p:cNvPicPr>
            <p:nvPr/>
          </p:nvPicPr>
          <p:blipFill>
            <a:blip r:embed="rId7"/>
            <a:srcRect/>
            <a:stretch>
              <a:fillRect/>
            </a:stretch>
          </p:blipFill>
          <p:spPr bwMode="auto">
            <a:xfrm>
              <a:off x="7874000" y="1481138"/>
              <a:ext cx="1069975" cy="1127125"/>
            </a:xfrm>
            <a:prstGeom prst="rect">
              <a:avLst/>
            </a:prstGeom>
            <a:noFill/>
            <a:ln w="9525">
              <a:solidFill>
                <a:schemeClr val="accent4">
                  <a:lumMod val="10000"/>
                </a:schemeClr>
              </a:solidFill>
            </a:ln>
            <a:extLst>
              <a:ext uri="{909E8E84-426E-40DD-AFC4-6F175D3DCCD1}">
                <a14:hiddenFill xmlns:a14="http://schemas.microsoft.com/office/drawing/2010/main">
                  <a:solidFill>
                    <a:srgbClr val="FFFFFF"/>
                  </a:solidFill>
                </a14:hiddenFill>
              </a:ext>
            </a:extLst>
          </p:spPr>
        </p:pic>
        <p:sp>
          <p:nvSpPr>
            <p:cNvPr id="261" name="Text Box 10"/>
            <p:cNvSpPr txBox="1">
              <a:spLocks noChangeArrowheads="1"/>
            </p:cNvSpPr>
            <p:nvPr/>
          </p:nvSpPr>
          <p:spPr bwMode="auto">
            <a:xfrm>
              <a:off x="7874000" y="2608263"/>
              <a:ext cx="1069975" cy="652462"/>
            </a:xfrm>
            <a:prstGeom prst="rect">
              <a:avLst/>
            </a:prstGeom>
            <a:solidFill>
              <a:srgbClr val="FFFF99"/>
            </a:solidFill>
            <a:ln w="9525">
              <a:solidFill>
                <a:schemeClr val="accent4">
                  <a:lumMod val="10000"/>
                </a:schemeClr>
              </a:solidFill>
              <a:miter lim="800000"/>
              <a:headEnd/>
              <a:tailEnd/>
            </a:ln>
          </p:spPr>
          <p:txBody>
            <a:bodyPr>
              <a:spAutoFit/>
            </a:bodyPr>
            <a:lstStyle>
              <a:lvl1pPr eaLnBrk="0" hangingPunct="0">
                <a:spcBef>
                  <a:spcPct val="20000"/>
                </a:spcBef>
                <a:buClr>
                  <a:srgbClr val="F91506"/>
                </a:buClr>
                <a:buFont typeface="Monotype Sorts"/>
                <a:buBlip>
                  <a:blip r:embed="rId2"/>
                </a:buBlip>
                <a:defRPr sz="3200" b="1" i="1">
                  <a:solidFill>
                    <a:schemeClr val="bg2"/>
                  </a:solidFill>
                  <a:latin typeface="Arial" pitchFamily="34" charset="0"/>
                </a:defRPr>
              </a:lvl1pPr>
              <a:lvl2pPr marL="742950" indent="-285750" eaLnBrk="0" hangingPunct="0">
                <a:spcBef>
                  <a:spcPct val="20000"/>
                </a:spcBef>
                <a:buClr>
                  <a:srgbClr val="F91506"/>
                </a:buClr>
                <a:buFont typeface="Monotype Sorts"/>
                <a:buBlip>
                  <a:blip r:embed="rId2"/>
                </a:buBlip>
                <a:defRPr sz="2800" b="1" i="1">
                  <a:solidFill>
                    <a:schemeClr val="bg2"/>
                  </a:solidFill>
                  <a:latin typeface="Arial" pitchFamily="34" charset="0"/>
                </a:defRPr>
              </a:lvl2pPr>
              <a:lvl3pPr marL="1143000" indent="-228600" eaLnBrk="0" hangingPunct="0">
                <a:spcBef>
                  <a:spcPct val="20000"/>
                </a:spcBef>
                <a:buClr>
                  <a:srgbClr val="F91506"/>
                </a:buClr>
                <a:buFont typeface="Monotype Sorts"/>
                <a:buBlip>
                  <a:blip r:embed="rId2"/>
                </a:buBlip>
                <a:defRPr sz="2400" b="1" i="1">
                  <a:solidFill>
                    <a:schemeClr val="bg2"/>
                  </a:solidFill>
                  <a:latin typeface="Arial" pitchFamily="34" charset="0"/>
                </a:defRPr>
              </a:lvl3pPr>
              <a:lvl4pPr marL="16002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4pPr>
              <a:lvl5pPr marL="20574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5pPr>
              <a:lvl6pPr marL="25146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6pPr>
              <a:lvl7pPr marL="29718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7pPr>
              <a:lvl8pPr marL="34290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8pPr>
              <a:lvl9pPr marL="38862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9pPr>
            </a:lstStyle>
            <a:p>
              <a:pPr algn="ctr" eaLnBrk="1" hangingPunct="1">
                <a:spcBef>
                  <a:spcPct val="25000"/>
                </a:spcBef>
                <a:buClrTx/>
                <a:buFontTx/>
                <a:buNone/>
                <a:defRPr/>
              </a:pPr>
              <a:r>
                <a:rPr lang="en-US" altLang="en-US" sz="1600" i="0" dirty="0" smtClean="0">
                  <a:solidFill>
                    <a:srgbClr val="000099"/>
                  </a:solidFill>
                </a:rPr>
                <a:t>EE/DR</a:t>
              </a:r>
            </a:p>
            <a:p>
              <a:pPr algn="ctr" eaLnBrk="1" hangingPunct="1">
                <a:spcBef>
                  <a:spcPct val="25000"/>
                </a:spcBef>
                <a:buClrTx/>
                <a:buFontTx/>
                <a:buNone/>
                <a:defRPr/>
              </a:pPr>
              <a:r>
                <a:rPr lang="en-US" altLang="en-US" sz="1600" i="0" dirty="0" smtClean="0">
                  <a:solidFill>
                    <a:srgbClr val="000099"/>
                  </a:solidFill>
                </a:rPr>
                <a:t>4%</a:t>
              </a:r>
            </a:p>
          </p:txBody>
        </p:sp>
        <p:cxnSp>
          <p:nvCxnSpPr>
            <p:cNvPr id="262" name="AutoShape 14"/>
            <p:cNvCxnSpPr>
              <a:cxnSpLocks noChangeShapeType="1"/>
              <a:stCxn id="261" idx="2"/>
              <a:endCxn id="233" idx="0"/>
            </p:cNvCxnSpPr>
            <p:nvPr/>
          </p:nvCxnSpPr>
          <p:spPr bwMode="auto">
            <a:xfrm flipH="1">
              <a:off x="6062663" y="3260725"/>
              <a:ext cx="2346325" cy="39687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63" name="Picture 2" descr="http://aepnow/news/newsimages/smithmtnhydro.jpg"/>
            <p:cNvPicPr>
              <a:picLocks noChangeAspect="1" noChangeArrowheads="1"/>
            </p:cNvPicPr>
            <p:nvPr/>
          </p:nvPicPr>
          <p:blipFill>
            <a:blip r:embed="rId8"/>
            <a:srcRect/>
            <a:stretch>
              <a:fillRect/>
            </a:stretch>
          </p:blipFill>
          <p:spPr bwMode="auto">
            <a:xfrm>
              <a:off x="4800600" y="1481138"/>
              <a:ext cx="1146175" cy="860425"/>
            </a:xfrm>
            <a:prstGeom prst="rect">
              <a:avLst/>
            </a:prstGeom>
            <a:noFill/>
            <a:ln w="9525">
              <a:solidFill>
                <a:schemeClr val="accent4">
                  <a:lumMod val="10000"/>
                </a:schemeClr>
              </a:solidFill>
            </a:ln>
            <a:extLst>
              <a:ext uri="{909E8E84-426E-40DD-AFC4-6F175D3DCCD1}">
                <a14:hiddenFill xmlns:a14="http://schemas.microsoft.com/office/drawing/2010/main">
                  <a:solidFill>
                    <a:srgbClr val="FFFFFF"/>
                  </a:solidFill>
                </a14:hiddenFill>
              </a:ext>
            </a:extLst>
          </p:spPr>
        </p:pic>
        <p:pic>
          <p:nvPicPr>
            <p:cNvPr id="264" name="Picture 9"/>
            <p:cNvPicPr>
              <a:picLocks noChangeAspect="1" noChangeArrowheads="1"/>
            </p:cNvPicPr>
            <p:nvPr/>
          </p:nvPicPr>
          <p:blipFill>
            <a:blip r:embed="rId9"/>
            <a:srcRect/>
            <a:stretch>
              <a:fillRect/>
            </a:stretch>
          </p:blipFill>
          <p:spPr bwMode="auto">
            <a:xfrm>
              <a:off x="3519488" y="1481138"/>
              <a:ext cx="1281112" cy="860425"/>
            </a:xfrm>
            <a:prstGeom prst="rect">
              <a:avLst/>
            </a:prstGeom>
            <a:noFill/>
            <a:ln w="9525">
              <a:solidFill>
                <a:schemeClr val="accent4">
                  <a:lumMod val="10000"/>
                </a:schemeClr>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342533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smtClean="0"/>
              <a:t>Fleet Transformation</a:t>
            </a:r>
            <a:endParaRPr lang="en-US" sz="3600" i="1" dirty="0"/>
          </a:p>
        </p:txBody>
      </p:sp>
      <p:graphicFrame>
        <p:nvGraphicFramePr>
          <p:cNvPr id="37" name="Diagram 36"/>
          <p:cNvGraphicFramePr/>
          <p:nvPr>
            <p:extLst>
              <p:ext uri="{D42A27DB-BD31-4B8C-83A1-F6EECF244321}">
                <p14:modId xmlns:p14="http://schemas.microsoft.com/office/powerpoint/2010/main" val="3491307177"/>
              </p:ext>
            </p:extLst>
          </p:nvPr>
        </p:nvGraphicFramePr>
        <p:xfrm>
          <a:off x="2466421" y="1272381"/>
          <a:ext cx="4199467" cy="311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8" name="Picture 7" descr="C:\Users\s182702\Desktop\Charts_2013AEPOwnedGeneratingCapacity.jpg"/>
          <p:cNvPicPr>
            <a:picLocks noChangeAspect="1" noChangeArrowheads="1"/>
          </p:cNvPicPr>
          <p:nvPr/>
        </p:nvPicPr>
        <p:blipFill>
          <a:blip r:embed="rId7">
            <a:extLst>
              <a:ext uri="{28A0092B-C50C-407E-A947-70E740481C1C}">
                <a14:useLocalDpi xmlns:a14="http://schemas.microsoft.com/office/drawing/2010/main" val="0"/>
              </a:ext>
            </a:extLst>
          </a:blip>
          <a:srcRect b="41563"/>
          <a:stretch>
            <a:fillRect/>
          </a:stretch>
        </p:blipFill>
        <p:spPr bwMode="auto">
          <a:xfrm>
            <a:off x="0" y="1613694"/>
            <a:ext cx="239712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8" descr="C:\Users\s182702\Desktop\Charts_2020ProjectedAEPOwnedGeneratingCapacity.jpg"/>
          <p:cNvPicPr>
            <a:picLocks noChangeAspect="1" noChangeArrowheads="1"/>
          </p:cNvPicPr>
          <p:nvPr/>
        </p:nvPicPr>
        <p:blipFill>
          <a:blip r:embed="rId8">
            <a:extLst>
              <a:ext uri="{28A0092B-C50C-407E-A947-70E740481C1C}">
                <a14:useLocalDpi xmlns:a14="http://schemas.microsoft.com/office/drawing/2010/main" val="0"/>
              </a:ext>
            </a:extLst>
          </a:blip>
          <a:srcRect t="2" b="41905"/>
          <a:stretch>
            <a:fillRect/>
          </a:stretch>
        </p:blipFill>
        <p:spPr bwMode="auto">
          <a:xfrm>
            <a:off x="6732588" y="1642269"/>
            <a:ext cx="2411412"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9"/>
          <p:cNvSpPr txBox="1">
            <a:spLocks noChangeArrowheads="1"/>
          </p:cNvSpPr>
          <p:nvPr/>
        </p:nvSpPr>
        <p:spPr bwMode="auto">
          <a:xfrm>
            <a:off x="246063" y="1218406"/>
            <a:ext cx="190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91506"/>
              </a:buClr>
              <a:buFont typeface="Monotype Sorts"/>
              <a:buBlip>
                <a:blip r:embed="rId9"/>
              </a:buBlip>
              <a:defRPr sz="3200" b="1" i="1">
                <a:solidFill>
                  <a:schemeClr val="bg2"/>
                </a:solidFill>
                <a:latin typeface="Arial" pitchFamily="34" charset="0"/>
              </a:defRPr>
            </a:lvl1pPr>
            <a:lvl2pPr marL="742950" indent="-285750" eaLnBrk="0" hangingPunct="0">
              <a:spcBef>
                <a:spcPct val="20000"/>
              </a:spcBef>
              <a:buClr>
                <a:srgbClr val="F91506"/>
              </a:buClr>
              <a:buFont typeface="Monotype Sorts"/>
              <a:buBlip>
                <a:blip r:embed="rId9"/>
              </a:buBlip>
              <a:defRPr sz="2800" b="1" i="1">
                <a:solidFill>
                  <a:schemeClr val="bg2"/>
                </a:solidFill>
                <a:latin typeface="Arial" pitchFamily="34" charset="0"/>
              </a:defRPr>
            </a:lvl2pPr>
            <a:lvl3pPr marL="1143000" indent="-228600" eaLnBrk="0" hangingPunct="0">
              <a:spcBef>
                <a:spcPct val="20000"/>
              </a:spcBef>
              <a:buClr>
                <a:srgbClr val="F91506"/>
              </a:buClr>
              <a:buFont typeface="Monotype Sorts"/>
              <a:buBlip>
                <a:blip r:embed="rId9"/>
              </a:buBlip>
              <a:defRPr sz="2400" b="1" i="1">
                <a:solidFill>
                  <a:schemeClr val="bg2"/>
                </a:solidFill>
                <a:latin typeface="Arial" pitchFamily="34" charset="0"/>
              </a:defRPr>
            </a:lvl3pPr>
            <a:lvl4pPr marL="1600200" indent="-228600" eaLnBrk="0" hangingPunct="0">
              <a:spcBef>
                <a:spcPct val="20000"/>
              </a:spcBef>
              <a:buClr>
                <a:srgbClr val="F91506"/>
              </a:buClr>
              <a:buFont typeface="Monotype Sorts"/>
              <a:buBlip>
                <a:blip r:embed="rId9"/>
              </a:buBlip>
              <a:defRPr sz="2000" b="1" i="1">
                <a:solidFill>
                  <a:schemeClr val="bg2"/>
                </a:solidFill>
                <a:latin typeface="Arial" pitchFamily="34" charset="0"/>
              </a:defRPr>
            </a:lvl4pPr>
            <a:lvl5pPr marL="2057400" indent="-228600" eaLnBrk="0" hangingPunct="0">
              <a:spcBef>
                <a:spcPct val="20000"/>
              </a:spcBef>
              <a:buClr>
                <a:srgbClr val="F91506"/>
              </a:buClr>
              <a:buFont typeface="Monotype Sorts"/>
              <a:buBlip>
                <a:blip r:embed="rId9"/>
              </a:buBlip>
              <a:defRPr sz="2000" b="1" i="1">
                <a:solidFill>
                  <a:schemeClr val="bg2"/>
                </a:solidFill>
                <a:latin typeface="Arial" pitchFamily="34" charset="0"/>
              </a:defRPr>
            </a:lvl5pPr>
            <a:lvl6pPr marL="2514600" indent="-228600" eaLnBrk="0" fontAlgn="base" hangingPunct="0">
              <a:spcBef>
                <a:spcPct val="20000"/>
              </a:spcBef>
              <a:spcAft>
                <a:spcPct val="0"/>
              </a:spcAft>
              <a:buClr>
                <a:srgbClr val="F91506"/>
              </a:buClr>
              <a:buFont typeface="Monotype Sorts"/>
              <a:buBlip>
                <a:blip r:embed="rId9"/>
              </a:buBlip>
              <a:defRPr sz="2000" b="1" i="1">
                <a:solidFill>
                  <a:schemeClr val="bg2"/>
                </a:solidFill>
                <a:latin typeface="Arial" pitchFamily="34" charset="0"/>
              </a:defRPr>
            </a:lvl6pPr>
            <a:lvl7pPr marL="2971800" indent="-228600" eaLnBrk="0" fontAlgn="base" hangingPunct="0">
              <a:spcBef>
                <a:spcPct val="20000"/>
              </a:spcBef>
              <a:spcAft>
                <a:spcPct val="0"/>
              </a:spcAft>
              <a:buClr>
                <a:srgbClr val="F91506"/>
              </a:buClr>
              <a:buFont typeface="Monotype Sorts"/>
              <a:buBlip>
                <a:blip r:embed="rId9"/>
              </a:buBlip>
              <a:defRPr sz="2000" b="1" i="1">
                <a:solidFill>
                  <a:schemeClr val="bg2"/>
                </a:solidFill>
                <a:latin typeface="Arial" pitchFamily="34" charset="0"/>
              </a:defRPr>
            </a:lvl7pPr>
            <a:lvl8pPr marL="3429000" indent="-228600" eaLnBrk="0" fontAlgn="base" hangingPunct="0">
              <a:spcBef>
                <a:spcPct val="20000"/>
              </a:spcBef>
              <a:spcAft>
                <a:spcPct val="0"/>
              </a:spcAft>
              <a:buClr>
                <a:srgbClr val="F91506"/>
              </a:buClr>
              <a:buFont typeface="Monotype Sorts"/>
              <a:buBlip>
                <a:blip r:embed="rId9"/>
              </a:buBlip>
              <a:defRPr sz="2000" b="1" i="1">
                <a:solidFill>
                  <a:schemeClr val="bg2"/>
                </a:solidFill>
                <a:latin typeface="Arial" pitchFamily="34" charset="0"/>
              </a:defRPr>
            </a:lvl8pPr>
            <a:lvl9pPr marL="3886200" indent="-228600" eaLnBrk="0" fontAlgn="base" hangingPunct="0">
              <a:spcBef>
                <a:spcPct val="20000"/>
              </a:spcBef>
              <a:spcAft>
                <a:spcPct val="0"/>
              </a:spcAft>
              <a:buClr>
                <a:srgbClr val="F91506"/>
              </a:buClr>
              <a:buFont typeface="Monotype Sorts"/>
              <a:buBlip>
                <a:blip r:embed="rId9"/>
              </a:buBlip>
              <a:defRPr sz="2000" b="1" i="1">
                <a:solidFill>
                  <a:schemeClr val="bg2"/>
                </a:solidFill>
                <a:latin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2400" b="1" i="0" u="none" strike="noStrike" kern="0" cap="none" spc="0" normalizeH="0" baseline="0" noProof="0">
                <a:ln>
                  <a:noFill/>
                </a:ln>
                <a:solidFill>
                  <a:srgbClr val="D2A000"/>
                </a:solidFill>
                <a:effectLst/>
                <a:uLnTx/>
                <a:uFillTx/>
                <a:latin typeface="Arial" pitchFamily="34" charset="0"/>
                <a:cs typeface="Arial" pitchFamily="34" charset="0"/>
              </a:rPr>
              <a:t>2013</a:t>
            </a:r>
          </a:p>
        </p:txBody>
      </p:sp>
      <p:sp>
        <p:nvSpPr>
          <p:cNvPr id="41" name="TextBox 10"/>
          <p:cNvSpPr txBox="1">
            <a:spLocks noChangeArrowheads="1"/>
          </p:cNvSpPr>
          <p:nvPr/>
        </p:nvSpPr>
        <p:spPr bwMode="auto">
          <a:xfrm>
            <a:off x="6986588" y="1315244"/>
            <a:ext cx="190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91506"/>
              </a:buClr>
              <a:buFont typeface="Monotype Sorts"/>
              <a:buBlip>
                <a:blip r:embed="rId9"/>
              </a:buBlip>
              <a:defRPr sz="3200" b="1" i="1">
                <a:solidFill>
                  <a:schemeClr val="bg2"/>
                </a:solidFill>
                <a:latin typeface="Arial" pitchFamily="34" charset="0"/>
              </a:defRPr>
            </a:lvl1pPr>
            <a:lvl2pPr marL="742950" indent="-285750" eaLnBrk="0" hangingPunct="0">
              <a:spcBef>
                <a:spcPct val="20000"/>
              </a:spcBef>
              <a:buClr>
                <a:srgbClr val="F91506"/>
              </a:buClr>
              <a:buFont typeface="Monotype Sorts"/>
              <a:buBlip>
                <a:blip r:embed="rId9"/>
              </a:buBlip>
              <a:defRPr sz="2800" b="1" i="1">
                <a:solidFill>
                  <a:schemeClr val="bg2"/>
                </a:solidFill>
                <a:latin typeface="Arial" pitchFamily="34" charset="0"/>
              </a:defRPr>
            </a:lvl2pPr>
            <a:lvl3pPr marL="1143000" indent="-228600" eaLnBrk="0" hangingPunct="0">
              <a:spcBef>
                <a:spcPct val="20000"/>
              </a:spcBef>
              <a:buClr>
                <a:srgbClr val="F91506"/>
              </a:buClr>
              <a:buFont typeface="Monotype Sorts"/>
              <a:buBlip>
                <a:blip r:embed="rId9"/>
              </a:buBlip>
              <a:defRPr sz="2400" b="1" i="1">
                <a:solidFill>
                  <a:schemeClr val="bg2"/>
                </a:solidFill>
                <a:latin typeface="Arial" pitchFamily="34" charset="0"/>
              </a:defRPr>
            </a:lvl3pPr>
            <a:lvl4pPr marL="1600200" indent="-228600" eaLnBrk="0" hangingPunct="0">
              <a:spcBef>
                <a:spcPct val="20000"/>
              </a:spcBef>
              <a:buClr>
                <a:srgbClr val="F91506"/>
              </a:buClr>
              <a:buFont typeface="Monotype Sorts"/>
              <a:buBlip>
                <a:blip r:embed="rId9"/>
              </a:buBlip>
              <a:defRPr sz="2000" b="1" i="1">
                <a:solidFill>
                  <a:schemeClr val="bg2"/>
                </a:solidFill>
                <a:latin typeface="Arial" pitchFamily="34" charset="0"/>
              </a:defRPr>
            </a:lvl4pPr>
            <a:lvl5pPr marL="2057400" indent="-228600" eaLnBrk="0" hangingPunct="0">
              <a:spcBef>
                <a:spcPct val="20000"/>
              </a:spcBef>
              <a:buClr>
                <a:srgbClr val="F91506"/>
              </a:buClr>
              <a:buFont typeface="Monotype Sorts"/>
              <a:buBlip>
                <a:blip r:embed="rId9"/>
              </a:buBlip>
              <a:defRPr sz="2000" b="1" i="1">
                <a:solidFill>
                  <a:schemeClr val="bg2"/>
                </a:solidFill>
                <a:latin typeface="Arial" pitchFamily="34" charset="0"/>
              </a:defRPr>
            </a:lvl5pPr>
            <a:lvl6pPr marL="2514600" indent="-228600" eaLnBrk="0" fontAlgn="base" hangingPunct="0">
              <a:spcBef>
                <a:spcPct val="20000"/>
              </a:spcBef>
              <a:spcAft>
                <a:spcPct val="0"/>
              </a:spcAft>
              <a:buClr>
                <a:srgbClr val="F91506"/>
              </a:buClr>
              <a:buFont typeface="Monotype Sorts"/>
              <a:buBlip>
                <a:blip r:embed="rId9"/>
              </a:buBlip>
              <a:defRPr sz="2000" b="1" i="1">
                <a:solidFill>
                  <a:schemeClr val="bg2"/>
                </a:solidFill>
                <a:latin typeface="Arial" pitchFamily="34" charset="0"/>
              </a:defRPr>
            </a:lvl6pPr>
            <a:lvl7pPr marL="2971800" indent="-228600" eaLnBrk="0" fontAlgn="base" hangingPunct="0">
              <a:spcBef>
                <a:spcPct val="20000"/>
              </a:spcBef>
              <a:spcAft>
                <a:spcPct val="0"/>
              </a:spcAft>
              <a:buClr>
                <a:srgbClr val="F91506"/>
              </a:buClr>
              <a:buFont typeface="Monotype Sorts"/>
              <a:buBlip>
                <a:blip r:embed="rId9"/>
              </a:buBlip>
              <a:defRPr sz="2000" b="1" i="1">
                <a:solidFill>
                  <a:schemeClr val="bg2"/>
                </a:solidFill>
                <a:latin typeface="Arial" pitchFamily="34" charset="0"/>
              </a:defRPr>
            </a:lvl7pPr>
            <a:lvl8pPr marL="3429000" indent="-228600" eaLnBrk="0" fontAlgn="base" hangingPunct="0">
              <a:spcBef>
                <a:spcPct val="20000"/>
              </a:spcBef>
              <a:spcAft>
                <a:spcPct val="0"/>
              </a:spcAft>
              <a:buClr>
                <a:srgbClr val="F91506"/>
              </a:buClr>
              <a:buFont typeface="Monotype Sorts"/>
              <a:buBlip>
                <a:blip r:embed="rId9"/>
              </a:buBlip>
              <a:defRPr sz="2000" b="1" i="1">
                <a:solidFill>
                  <a:schemeClr val="bg2"/>
                </a:solidFill>
                <a:latin typeface="Arial" pitchFamily="34" charset="0"/>
              </a:defRPr>
            </a:lvl8pPr>
            <a:lvl9pPr marL="3886200" indent="-228600" eaLnBrk="0" fontAlgn="base" hangingPunct="0">
              <a:spcBef>
                <a:spcPct val="20000"/>
              </a:spcBef>
              <a:spcAft>
                <a:spcPct val="0"/>
              </a:spcAft>
              <a:buClr>
                <a:srgbClr val="F91506"/>
              </a:buClr>
              <a:buFont typeface="Monotype Sorts"/>
              <a:buBlip>
                <a:blip r:embed="rId9"/>
              </a:buBlip>
              <a:defRPr sz="2000" b="1" i="1">
                <a:solidFill>
                  <a:schemeClr val="bg2"/>
                </a:solidFill>
                <a:latin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2400" b="1" i="0" u="none" strike="noStrike" kern="0" cap="none" spc="0" normalizeH="0" baseline="0" noProof="0">
                <a:ln>
                  <a:noFill/>
                </a:ln>
                <a:solidFill>
                  <a:srgbClr val="D2A000"/>
                </a:solidFill>
                <a:effectLst/>
                <a:uLnTx/>
                <a:uFillTx/>
                <a:latin typeface="Arial" pitchFamily="34" charset="0"/>
                <a:cs typeface="Arial" pitchFamily="34" charset="0"/>
              </a:rPr>
              <a:t>2020</a:t>
            </a:r>
          </a:p>
        </p:txBody>
      </p:sp>
      <p:sp>
        <p:nvSpPr>
          <p:cNvPr id="42" name="Rectangle 41"/>
          <p:cNvSpPr/>
          <p:nvPr/>
        </p:nvSpPr>
        <p:spPr>
          <a:xfrm>
            <a:off x="76200" y="4495800"/>
            <a:ext cx="8991600" cy="1752600"/>
          </a:xfrm>
          <a:prstGeom prst="rect">
            <a:avLst/>
          </a:prstGeom>
        </p:spPr>
        <p:txBody>
          <a:bodyPr>
            <a:normAutofit fontScale="92500"/>
          </a:bodyPr>
          <a:lstStyle/>
          <a:p>
            <a:pPr marL="285750" marR="0" lvl="0" indent="-285750" defTabSz="914400" eaLnBrk="1" fontAlgn="auto" latinLnBrk="0" hangingPunct="1">
              <a:lnSpc>
                <a:spcPct val="100000"/>
              </a:lnSpc>
              <a:spcBef>
                <a:spcPts val="0"/>
              </a:spcBef>
              <a:spcAft>
                <a:spcPts val="0"/>
              </a:spcAft>
              <a:buClr>
                <a:srgbClr val="FF0000"/>
              </a:buClr>
              <a:buSzPct val="120000"/>
              <a:buFont typeface="Wingdings" panose="05000000000000000000" pitchFamily="2" charset="2"/>
              <a:buChar char="§"/>
              <a:tabLst/>
              <a:defRPr/>
            </a:pPr>
            <a:r>
              <a:rPr kumimoji="0" lang="en-US" sz="1800" u="none" strike="noStrike" kern="0" cap="none" spc="0" normalizeH="0" baseline="0" noProof="0" dirty="0">
                <a:ln>
                  <a:noFill/>
                </a:ln>
                <a:effectLst/>
                <a:uLnTx/>
                <a:uFillTx/>
                <a:latin typeface="Arial" pitchFamily="34" charset="0"/>
                <a:cs typeface="Arial" pitchFamily="34" charset="0"/>
              </a:rPr>
              <a:t>AEP has added approximately 5,000 MW of new natural gas generation and over 2,000 MW of renewable generation to its portfolio over last 12 years.</a:t>
            </a:r>
          </a:p>
          <a:p>
            <a:pPr marL="285750" marR="0" lvl="0" indent="-285750" defTabSz="914400" eaLnBrk="1" fontAlgn="auto" latinLnBrk="0" hangingPunct="1">
              <a:lnSpc>
                <a:spcPct val="100000"/>
              </a:lnSpc>
              <a:spcBef>
                <a:spcPts val="0"/>
              </a:spcBef>
              <a:spcAft>
                <a:spcPts val="0"/>
              </a:spcAft>
              <a:buClr>
                <a:srgbClr val="FF0000"/>
              </a:buClr>
              <a:buSzPct val="120000"/>
              <a:buFont typeface="Wingdings" panose="05000000000000000000" pitchFamily="2" charset="2"/>
              <a:buChar char="§"/>
              <a:tabLst/>
              <a:defRPr/>
            </a:pPr>
            <a:r>
              <a:rPr kumimoji="0" lang="en-US" sz="1800" u="none" strike="noStrike" kern="0" cap="none" spc="0" normalizeH="0" baseline="0" noProof="0" dirty="0">
                <a:ln>
                  <a:noFill/>
                </a:ln>
                <a:effectLst/>
                <a:uLnTx/>
                <a:uFillTx/>
                <a:latin typeface="Arial" pitchFamily="34" charset="0"/>
                <a:cs typeface="Arial" pitchFamily="34" charset="0"/>
              </a:rPr>
              <a:t>AEP has reduced over 1,000MW of demand through energy efficiency &amp; demand response programs over past 6 years.</a:t>
            </a:r>
          </a:p>
          <a:p>
            <a:pPr marL="285750" marR="0" lvl="0" indent="-285750" defTabSz="914400" eaLnBrk="1" fontAlgn="auto" latinLnBrk="0" hangingPunct="1">
              <a:lnSpc>
                <a:spcPct val="100000"/>
              </a:lnSpc>
              <a:spcBef>
                <a:spcPts val="0"/>
              </a:spcBef>
              <a:spcAft>
                <a:spcPts val="0"/>
              </a:spcAft>
              <a:buClr>
                <a:srgbClr val="FF0000"/>
              </a:buClr>
              <a:buSzPct val="120000"/>
              <a:buFont typeface="Wingdings" panose="05000000000000000000" pitchFamily="2" charset="2"/>
              <a:buChar char="§"/>
              <a:tabLst/>
              <a:defRPr/>
            </a:pPr>
            <a:r>
              <a:rPr lang="en-US" kern="0" dirty="0" smtClean="0">
                <a:latin typeface="Arial" pitchFamily="34" charset="0"/>
                <a:cs typeface="Arial" pitchFamily="34" charset="0"/>
              </a:rPr>
              <a:t>By mid-2016 approximately 7,000 MW of coal-fueled generation will be retired </a:t>
            </a:r>
          </a:p>
          <a:p>
            <a:pPr marL="285750" indent="-285750" fontAlgn="auto">
              <a:spcBef>
                <a:spcPts val="0"/>
              </a:spcBef>
              <a:spcAft>
                <a:spcPts val="0"/>
              </a:spcAft>
              <a:buClr>
                <a:srgbClr val="FF0000"/>
              </a:buClr>
              <a:buSzPct val="120000"/>
              <a:buFont typeface="Wingdings" panose="05000000000000000000" pitchFamily="2" charset="2"/>
              <a:buChar char="§"/>
              <a:defRPr/>
            </a:pPr>
            <a:r>
              <a:rPr lang="en-US" kern="0" dirty="0">
                <a:latin typeface="Arial" pitchFamily="34" charset="0"/>
                <a:cs typeface="Arial" pitchFamily="34" charset="0"/>
              </a:rPr>
              <a:t>Gas refueling and new gas are two options to meet demand as coal units are retired.</a:t>
            </a:r>
          </a:p>
          <a:p>
            <a:pPr marR="0" lvl="0" defTabSz="914400" eaLnBrk="1" fontAlgn="auto" latinLnBrk="0" hangingPunct="1">
              <a:lnSpc>
                <a:spcPct val="100000"/>
              </a:lnSpc>
              <a:spcBef>
                <a:spcPts val="0"/>
              </a:spcBef>
              <a:spcAft>
                <a:spcPts val="0"/>
              </a:spcAft>
              <a:buClr>
                <a:srgbClr val="FF0000"/>
              </a:buClr>
              <a:buSzPct val="120000"/>
              <a:tabLst/>
              <a:defRPr/>
            </a:pPr>
            <a:endParaRPr kumimoji="0" lang="en-US" sz="1800" u="none" strike="noStrike" kern="0" cap="none" spc="0" normalizeH="0" baseline="0" noProof="0" dirty="0">
              <a:ln>
                <a:noFill/>
              </a:ln>
              <a:effectLst/>
              <a:uLnTx/>
              <a:uFillTx/>
              <a:latin typeface="Arial" pitchFamily="34" charset="0"/>
              <a:cs typeface="Arial" pitchFamily="34" charset="0"/>
            </a:endParaRPr>
          </a:p>
        </p:txBody>
      </p:sp>
    </p:spTree>
    <p:extLst>
      <p:ext uri="{BB962C8B-B14F-4D97-AF65-F5344CB8AC3E}">
        <p14:creationId xmlns:p14="http://schemas.microsoft.com/office/powerpoint/2010/main" val="3022694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143000"/>
          </a:xfrm>
        </p:spPr>
        <p:txBody>
          <a:bodyPr/>
          <a:lstStyle/>
          <a:p>
            <a:r>
              <a:rPr lang="en-US" sz="2800" i="1" dirty="0" smtClean="0"/>
              <a:t>Coal’s Continued Usage in the U.S. and Abroad</a:t>
            </a:r>
            <a:endParaRPr lang="en-US" sz="2800" i="1" dirty="0"/>
          </a:p>
        </p:txBody>
      </p:sp>
      <p:sp>
        <p:nvSpPr>
          <p:cNvPr id="42" name="Rectangle 41"/>
          <p:cNvSpPr/>
          <p:nvPr/>
        </p:nvSpPr>
        <p:spPr>
          <a:xfrm>
            <a:off x="10886" y="4735286"/>
            <a:ext cx="8991600" cy="1589314"/>
          </a:xfrm>
          <a:prstGeom prst="rect">
            <a:avLst/>
          </a:prstGeom>
        </p:spPr>
        <p:txBody>
          <a:bodyPr>
            <a:normAutofit fontScale="85000" lnSpcReduction="20000"/>
          </a:bodyPr>
          <a:lstStyle/>
          <a:p>
            <a:pPr marL="285750" marR="0" lvl="0" indent="-285750" defTabSz="914400" eaLnBrk="1" fontAlgn="auto" latinLnBrk="0" hangingPunct="1">
              <a:lnSpc>
                <a:spcPct val="100000"/>
              </a:lnSpc>
              <a:spcBef>
                <a:spcPts val="0"/>
              </a:spcBef>
              <a:spcAft>
                <a:spcPts val="0"/>
              </a:spcAft>
              <a:buClr>
                <a:srgbClr val="FF0000"/>
              </a:buClr>
              <a:buSzPct val="120000"/>
              <a:buFont typeface="Wingdings" panose="05000000000000000000" pitchFamily="2" charset="2"/>
              <a:buChar char="§"/>
              <a:tabLst/>
              <a:defRPr/>
            </a:pPr>
            <a:r>
              <a:rPr kumimoji="0" lang="en-US" sz="1800" u="none" strike="noStrike" kern="0" cap="none" spc="0" normalizeH="0" baseline="0" noProof="0" dirty="0" smtClean="0">
                <a:ln>
                  <a:noFill/>
                </a:ln>
                <a:effectLst/>
                <a:uLnTx/>
                <a:uFillTx/>
                <a:latin typeface="Arial" pitchFamily="34" charset="0"/>
                <a:cs typeface="Arial" pitchFamily="34" charset="0"/>
              </a:rPr>
              <a:t>EIA predicts that coal will continue to provide approximately 32% of U.S.</a:t>
            </a:r>
            <a:r>
              <a:rPr kumimoji="0" lang="en-US" sz="1800" u="none" strike="noStrike" kern="0" cap="none" spc="0" normalizeH="0" noProof="0" dirty="0" smtClean="0">
                <a:ln>
                  <a:noFill/>
                </a:ln>
                <a:effectLst/>
                <a:uLnTx/>
                <a:uFillTx/>
                <a:latin typeface="Arial" pitchFamily="34" charset="0"/>
                <a:cs typeface="Arial" pitchFamily="34" charset="0"/>
              </a:rPr>
              <a:t> </a:t>
            </a:r>
            <a:r>
              <a:rPr lang="en-US" kern="0" dirty="0" smtClean="0">
                <a:latin typeface="Arial" pitchFamily="34" charset="0"/>
                <a:cs typeface="Arial" pitchFamily="34" charset="0"/>
              </a:rPr>
              <a:t>electricity generation in 2040.  While natural gas is predicted to own a larger share of generation (35%) in 2040, coal-based CCS would still have greater impact on CO</a:t>
            </a:r>
            <a:r>
              <a:rPr lang="en-US" kern="0" baseline="-25000" dirty="0" smtClean="0">
                <a:latin typeface="Arial" pitchFamily="34" charset="0"/>
                <a:cs typeface="Arial" pitchFamily="34" charset="0"/>
              </a:rPr>
              <a:t>2</a:t>
            </a:r>
            <a:r>
              <a:rPr lang="en-US" kern="0" dirty="0" smtClean="0">
                <a:latin typeface="Arial" pitchFamily="34" charset="0"/>
                <a:cs typeface="Arial" pitchFamily="34" charset="0"/>
              </a:rPr>
              <a:t> emissions reductions from the sector.  </a:t>
            </a:r>
          </a:p>
          <a:p>
            <a:pPr marL="285750" marR="0" lvl="0" indent="-285750" defTabSz="914400" eaLnBrk="1" fontAlgn="auto" latinLnBrk="0" hangingPunct="1">
              <a:lnSpc>
                <a:spcPct val="100000"/>
              </a:lnSpc>
              <a:spcBef>
                <a:spcPts val="0"/>
              </a:spcBef>
              <a:spcAft>
                <a:spcPts val="0"/>
              </a:spcAft>
              <a:buClr>
                <a:srgbClr val="FF0000"/>
              </a:buClr>
              <a:buSzPct val="120000"/>
              <a:buFont typeface="Wingdings" panose="05000000000000000000" pitchFamily="2" charset="2"/>
              <a:buChar char="§"/>
              <a:tabLst/>
              <a:defRPr/>
            </a:pPr>
            <a:endParaRPr kumimoji="0" lang="en-US" sz="1800" u="none" strike="noStrike" kern="0" cap="none" spc="0" normalizeH="0" baseline="0" noProof="0" dirty="0">
              <a:ln>
                <a:noFill/>
              </a:ln>
              <a:effectLst/>
              <a:uLnTx/>
              <a:uFillTx/>
              <a:latin typeface="Arial" pitchFamily="34" charset="0"/>
              <a:cs typeface="Arial" pitchFamily="34" charset="0"/>
            </a:endParaRPr>
          </a:p>
          <a:p>
            <a:pPr marL="285750" marR="0" lvl="0" indent="-285750" defTabSz="914400" eaLnBrk="1" fontAlgn="auto" latinLnBrk="0" hangingPunct="1">
              <a:lnSpc>
                <a:spcPct val="100000"/>
              </a:lnSpc>
              <a:spcBef>
                <a:spcPts val="0"/>
              </a:spcBef>
              <a:spcAft>
                <a:spcPts val="0"/>
              </a:spcAft>
              <a:buClr>
                <a:srgbClr val="FF0000"/>
              </a:buClr>
              <a:buSzPct val="120000"/>
              <a:buFont typeface="Wingdings" panose="05000000000000000000" pitchFamily="2" charset="2"/>
              <a:buChar char="§"/>
              <a:tabLst/>
              <a:defRPr/>
            </a:pPr>
            <a:r>
              <a:rPr kumimoji="0" lang="en-US" sz="1800" u="none" strike="noStrike" kern="0" cap="none" spc="0" normalizeH="0" baseline="0" noProof="0" dirty="0" smtClean="0">
                <a:ln>
                  <a:noFill/>
                </a:ln>
                <a:effectLst/>
                <a:uLnTx/>
                <a:uFillTx/>
                <a:latin typeface="Arial" pitchFamily="34" charset="0"/>
                <a:cs typeface="Arial" pitchFamily="34" charset="0"/>
              </a:rPr>
              <a:t>Global usage </a:t>
            </a:r>
            <a:r>
              <a:rPr lang="en-US" kern="0" dirty="0" smtClean="0">
                <a:latin typeface="Arial" pitchFamily="34" charset="0"/>
                <a:cs typeface="Arial" pitchFamily="34" charset="0"/>
              </a:rPr>
              <a:t>of coal for </a:t>
            </a:r>
            <a:r>
              <a:rPr kumimoji="0" lang="en-US" sz="1800" u="none" strike="noStrike" kern="0" cap="none" spc="0" normalizeH="0" baseline="0" noProof="0" dirty="0" smtClean="0">
                <a:ln>
                  <a:noFill/>
                </a:ln>
                <a:effectLst/>
                <a:uLnTx/>
                <a:uFillTx/>
                <a:latin typeface="Arial" pitchFamily="34" charset="0"/>
                <a:cs typeface="Arial" pitchFamily="34" charset="0"/>
              </a:rPr>
              <a:t>electricity generation will continue to rise (particularly in developing countries)</a:t>
            </a:r>
          </a:p>
          <a:p>
            <a:pPr marL="285750" marR="0" lvl="0" indent="-285750" defTabSz="914400" eaLnBrk="1" fontAlgn="auto" latinLnBrk="0" hangingPunct="1">
              <a:lnSpc>
                <a:spcPct val="100000"/>
              </a:lnSpc>
              <a:spcBef>
                <a:spcPts val="0"/>
              </a:spcBef>
              <a:spcAft>
                <a:spcPts val="0"/>
              </a:spcAft>
              <a:buClr>
                <a:srgbClr val="FF0000"/>
              </a:buClr>
              <a:buSzPct val="120000"/>
              <a:buFont typeface="Wingdings" panose="05000000000000000000" pitchFamily="2" charset="2"/>
              <a:buChar char="§"/>
              <a:tabLst/>
              <a:defRPr/>
            </a:pPr>
            <a:endParaRPr kumimoji="0" lang="en-US" sz="1800" u="none" strike="noStrike" kern="0" cap="none" spc="0" normalizeH="0" baseline="0" noProof="0" dirty="0">
              <a:ln>
                <a:noFill/>
              </a:ln>
              <a:effectLst/>
              <a:uLnTx/>
              <a:uFillTx/>
              <a:latin typeface="Arial" pitchFamily="34" charset="0"/>
              <a:cs typeface="Arial" pitchFamily="34" charset="0"/>
            </a:endParaRPr>
          </a:p>
          <a:p>
            <a:pPr marL="285750" marR="0" lvl="0" indent="-285750" defTabSz="914400" eaLnBrk="1" fontAlgn="auto" latinLnBrk="0" hangingPunct="1">
              <a:lnSpc>
                <a:spcPct val="100000"/>
              </a:lnSpc>
              <a:spcBef>
                <a:spcPts val="0"/>
              </a:spcBef>
              <a:spcAft>
                <a:spcPts val="0"/>
              </a:spcAft>
              <a:buClr>
                <a:srgbClr val="FF0000"/>
              </a:buClr>
              <a:buSzPct val="120000"/>
              <a:buFont typeface="Wingdings" panose="05000000000000000000" pitchFamily="2" charset="2"/>
              <a:buChar char="§"/>
              <a:tabLst/>
              <a:defRPr/>
            </a:pPr>
            <a:r>
              <a:rPr kumimoji="0" lang="en-US" sz="1800" u="none" strike="noStrike" kern="0" cap="none" spc="0" normalizeH="0" baseline="0" noProof="0" dirty="0" smtClean="0">
                <a:ln>
                  <a:noFill/>
                </a:ln>
                <a:effectLst/>
                <a:uLnTx/>
                <a:uFillTx/>
                <a:latin typeface="Arial" pitchFamily="34" charset="0"/>
                <a:cs typeface="Arial" pitchFamily="34" charset="0"/>
              </a:rPr>
              <a:t>Shifting the focus away from coal diminishes</a:t>
            </a:r>
            <a:r>
              <a:rPr lang="en-US" kern="0" dirty="0">
                <a:latin typeface="Arial" pitchFamily="34" charset="0"/>
                <a:cs typeface="Arial" pitchFamily="34" charset="0"/>
              </a:rPr>
              <a:t> </a:t>
            </a:r>
            <a:r>
              <a:rPr lang="en-US" kern="0" dirty="0" smtClean="0">
                <a:latin typeface="Arial" pitchFamily="34" charset="0"/>
                <a:cs typeface="Arial" pitchFamily="34" charset="0"/>
              </a:rPr>
              <a:t>potential for significant global CO</a:t>
            </a:r>
            <a:r>
              <a:rPr lang="en-US" kern="0" baseline="-25000" dirty="0" smtClean="0">
                <a:latin typeface="Arial" pitchFamily="34" charset="0"/>
                <a:cs typeface="Arial" pitchFamily="34" charset="0"/>
              </a:rPr>
              <a:t>2</a:t>
            </a:r>
            <a:r>
              <a:rPr lang="en-US" kern="0" dirty="0" smtClean="0">
                <a:latin typeface="Arial" pitchFamily="34" charset="0"/>
                <a:cs typeface="Arial" pitchFamily="34" charset="0"/>
              </a:rPr>
              <a:t> reductions</a:t>
            </a:r>
            <a:endParaRPr kumimoji="0" lang="en-US" sz="1800" u="none" strike="noStrike" kern="0" cap="none" spc="0" normalizeH="0" baseline="0" noProof="0" dirty="0">
              <a:ln>
                <a:noFill/>
              </a:ln>
              <a:effectLst/>
              <a:uLnTx/>
              <a:uFillTx/>
              <a:latin typeface="Arial" pitchFamily="34"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1219200"/>
            <a:ext cx="4506686" cy="35052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9382" y="1387929"/>
            <a:ext cx="4693104" cy="3238500"/>
          </a:xfrm>
          <a:prstGeom prst="rect">
            <a:avLst/>
          </a:prstGeom>
        </p:spPr>
      </p:pic>
    </p:spTree>
    <p:extLst>
      <p:ext uri="{BB962C8B-B14F-4D97-AF65-F5344CB8AC3E}">
        <p14:creationId xmlns:p14="http://schemas.microsoft.com/office/powerpoint/2010/main" val="381128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600" i="1" dirty="0" smtClean="0"/>
              <a:t>AEP CO</a:t>
            </a:r>
            <a:r>
              <a:rPr lang="en-US" sz="3600" i="1" baseline="-25000" dirty="0" smtClean="0"/>
              <a:t>2</a:t>
            </a:r>
            <a:r>
              <a:rPr lang="en-US" sz="3600" i="1" dirty="0" smtClean="0"/>
              <a:t> Emissions</a:t>
            </a:r>
            <a:endParaRPr lang="en-US" sz="3600" i="1" dirty="0"/>
          </a:p>
        </p:txBody>
      </p:sp>
      <p:sp>
        <p:nvSpPr>
          <p:cNvPr id="10" name="Rectangle 4"/>
          <p:cNvSpPr>
            <a:spLocks noChangeArrowheads="1"/>
          </p:cNvSpPr>
          <p:nvPr/>
        </p:nvSpPr>
        <p:spPr bwMode="auto">
          <a:xfrm>
            <a:off x="1295400" y="5257800"/>
            <a:ext cx="6705600" cy="862013"/>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lr>
                <a:srgbClr val="F91506"/>
              </a:buClr>
              <a:buFont typeface="Monotype Sorts"/>
              <a:buBlip>
                <a:blip r:embed="rId2"/>
              </a:buBlip>
              <a:defRPr sz="3200" b="1" i="1">
                <a:solidFill>
                  <a:schemeClr val="bg2"/>
                </a:solidFill>
                <a:latin typeface="Arial" pitchFamily="34" charset="0"/>
              </a:defRPr>
            </a:lvl1pPr>
            <a:lvl2pPr marL="742950" indent="-285750" eaLnBrk="0" hangingPunct="0">
              <a:spcBef>
                <a:spcPct val="20000"/>
              </a:spcBef>
              <a:buClr>
                <a:srgbClr val="F91506"/>
              </a:buClr>
              <a:buFont typeface="Monotype Sorts"/>
              <a:buBlip>
                <a:blip r:embed="rId2"/>
              </a:buBlip>
              <a:defRPr sz="2800" b="1" i="1">
                <a:solidFill>
                  <a:schemeClr val="bg2"/>
                </a:solidFill>
                <a:latin typeface="Arial" pitchFamily="34" charset="0"/>
              </a:defRPr>
            </a:lvl2pPr>
            <a:lvl3pPr marL="1143000" indent="-228600" eaLnBrk="0" hangingPunct="0">
              <a:spcBef>
                <a:spcPct val="20000"/>
              </a:spcBef>
              <a:buClr>
                <a:srgbClr val="F91506"/>
              </a:buClr>
              <a:buFont typeface="Monotype Sorts"/>
              <a:buBlip>
                <a:blip r:embed="rId2"/>
              </a:buBlip>
              <a:defRPr sz="2400" b="1" i="1">
                <a:solidFill>
                  <a:schemeClr val="bg2"/>
                </a:solidFill>
                <a:latin typeface="Arial" pitchFamily="34" charset="0"/>
              </a:defRPr>
            </a:lvl3pPr>
            <a:lvl4pPr marL="16002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4pPr>
            <a:lvl5pPr marL="2057400" indent="-228600" eaLnBrk="0" hangingPunct="0">
              <a:spcBef>
                <a:spcPct val="20000"/>
              </a:spcBef>
              <a:buClr>
                <a:srgbClr val="F91506"/>
              </a:buClr>
              <a:buFont typeface="Monotype Sorts"/>
              <a:buBlip>
                <a:blip r:embed="rId2"/>
              </a:buBlip>
              <a:defRPr sz="2000" b="1" i="1">
                <a:solidFill>
                  <a:schemeClr val="bg2"/>
                </a:solidFill>
                <a:latin typeface="Arial" pitchFamily="34" charset="0"/>
              </a:defRPr>
            </a:lvl5pPr>
            <a:lvl6pPr marL="25146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6pPr>
            <a:lvl7pPr marL="29718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7pPr>
            <a:lvl8pPr marL="34290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8pPr>
            <a:lvl9pPr marL="3886200" indent="-228600" eaLnBrk="0" fontAlgn="base" hangingPunct="0">
              <a:spcBef>
                <a:spcPct val="20000"/>
              </a:spcBef>
              <a:spcAft>
                <a:spcPct val="0"/>
              </a:spcAft>
              <a:buClr>
                <a:srgbClr val="F91506"/>
              </a:buClr>
              <a:buFont typeface="Monotype Sorts"/>
              <a:buBlip>
                <a:blip r:embed="rId2"/>
              </a:buBlip>
              <a:defRPr sz="2000" b="1" i="1">
                <a:solidFill>
                  <a:schemeClr val="bg2"/>
                </a:solidFill>
                <a:latin typeface="Arial" pitchFamily="34" charset="0"/>
              </a:defRPr>
            </a:lvl9pPr>
          </a:lstStyle>
          <a:p>
            <a:pPr algn="ctr" eaLnBrk="1" hangingPunct="1">
              <a:spcBef>
                <a:spcPct val="0"/>
              </a:spcBef>
              <a:buClrTx/>
              <a:buFontTx/>
              <a:buNone/>
            </a:pPr>
            <a:r>
              <a:rPr lang="en-US" altLang="en-US" sz="1800">
                <a:solidFill>
                  <a:srgbClr val="FF0000"/>
                </a:solidFill>
              </a:rPr>
              <a:t>AEP’s CO2 emissions have declined by ~21% since 2005 (~31% since 2000) and will likely decline by another 5+% by 2020 even absent CO2 regulations.</a:t>
            </a: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743" y="1295399"/>
            <a:ext cx="7086600"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371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143000"/>
          </a:xfrm>
        </p:spPr>
        <p:txBody>
          <a:bodyPr/>
          <a:lstStyle/>
          <a:p>
            <a:r>
              <a:rPr lang="en-US" sz="2800" i="1" dirty="0" smtClean="0"/>
              <a:t>CO</a:t>
            </a:r>
            <a:r>
              <a:rPr lang="en-US" sz="2800" i="1" baseline="-25000" dirty="0" smtClean="0"/>
              <a:t>2 </a:t>
            </a:r>
            <a:r>
              <a:rPr lang="en-US" sz="2800" i="1" dirty="0" smtClean="0"/>
              <a:t>Regulation on the Horizon </a:t>
            </a:r>
            <a:endParaRPr lang="en-US" sz="2800" i="1" dirty="0"/>
          </a:p>
        </p:txBody>
      </p:sp>
      <p:sp>
        <p:nvSpPr>
          <p:cNvPr id="11" name="Content Placeholder 2"/>
          <p:cNvSpPr>
            <a:spLocks noGrp="1"/>
          </p:cNvSpPr>
          <p:nvPr>
            <p:ph idx="1"/>
          </p:nvPr>
        </p:nvSpPr>
        <p:spPr>
          <a:xfrm>
            <a:off x="152400" y="1371600"/>
            <a:ext cx="8670925" cy="5029200"/>
          </a:xfrm>
        </p:spPr>
        <p:txBody>
          <a:bodyPr>
            <a:normAutofit/>
          </a:bodyPr>
          <a:lstStyle/>
          <a:p>
            <a:pPr eaLnBrk="1" hangingPunct="1">
              <a:buClr>
                <a:srgbClr val="FF0000"/>
              </a:buClr>
              <a:buFont typeface="Wingdings" panose="05000000000000000000" pitchFamily="2" charset="2"/>
              <a:buChar char="§"/>
              <a:defRPr/>
            </a:pPr>
            <a:r>
              <a:rPr lang="en-US" sz="1800" b="1" u="sng" dirty="0" smtClean="0"/>
              <a:t>Sec. 111 (b) New Power Plants </a:t>
            </a:r>
            <a:r>
              <a:rPr lang="en-US" sz="1800" b="1" dirty="0" smtClean="0"/>
              <a:t>– re-proposed Sept. 2013 – requires new coal plants to be built with CCS.  Effectively sets a “natural gas standard” </a:t>
            </a:r>
            <a:endParaRPr lang="en-US" sz="1800" b="1" u="sng" dirty="0" smtClean="0"/>
          </a:p>
          <a:p>
            <a:pPr eaLnBrk="1" hangingPunct="1">
              <a:buClr>
                <a:srgbClr val="FF0000"/>
              </a:buClr>
              <a:buFont typeface="Wingdings" panose="05000000000000000000" pitchFamily="2" charset="2"/>
              <a:buChar char="§"/>
              <a:defRPr/>
            </a:pPr>
            <a:r>
              <a:rPr lang="en-US" sz="1800" b="1" u="sng" dirty="0" smtClean="0"/>
              <a:t>Sec. 111 (d) Existing Power Plants</a:t>
            </a:r>
            <a:r>
              <a:rPr lang="en-US" sz="1800" b="1" dirty="0" smtClean="0"/>
              <a:t> – proposed by June 2014 and then to be finalized by June 2015</a:t>
            </a:r>
          </a:p>
          <a:p>
            <a:pPr lvl="1" eaLnBrk="1" hangingPunct="1">
              <a:buClr>
                <a:srgbClr val="FF0000"/>
              </a:buClr>
              <a:buFont typeface="Wingdings" panose="05000000000000000000" pitchFamily="2" charset="2"/>
              <a:buChar char="§"/>
              <a:defRPr/>
            </a:pPr>
            <a:r>
              <a:rPr lang="en-US" sz="1600" dirty="0" smtClean="0"/>
              <a:t>ISSUES: </a:t>
            </a:r>
          </a:p>
          <a:p>
            <a:pPr lvl="2" eaLnBrk="1" hangingPunct="1">
              <a:buClr>
                <a:srgbClr val="FF0000"/>
              </a:buClr>
              <a:buFont typeface="Wingdings" panose="05000000000000000000" pitchFamily="2" charset="2"/>
              <a:buChar char="§"/>
              <a:defRPr/>
            </a:pPr>
            <a:r>
              <a:rPr lang="en-US" sz="1400" dirty="0" smtClean="0"/>
              <a:t>LEGAL </a:t>
            </a:r>
            <a:r>
              <a:rPr lang="en-US" sz="1400" dirty="0"/>
              <a:t>–</a:t>
            </a:r>
            <a:r>
              <a:rPr lang="en-US" sz="1400" dirty="0" smtClean="0"/>
              <a:t> with 111(b) (‘adequately demonstrated’ CCS?) and potentially with 111(d) (“inside vs. outside the fence line”)</a:t>
            </a:r>
          </a:p>
          <a:p>
            <a:pPr lvl="2" eaLnBrk="1" hangingPunct="1">
              <a:buClr>
                <a:srgbClr val="FF0000"/>
              </a:buClr>
              <a:buFont typeface="Wingdings" panose="05000000000000000000" pitchFamily="2" charset="2"/>
              <a:buChar char="§"/>
              <a:defRPr/>
            </a:pPr>
            <a:r>
              <a:rPr lang="en-US" sz="1400" dirty="0" smtClean="0"/>
              <a:t>ECONOMIC – aggressive policy under 111(d) would be very expensive and force more coal retirements</a:t>
            </a:r>
          </a:p>
          <a:p>
            <a:pPr lvl="2" eaLnBrk="1" hangingPunct="1">
              <a:buClr>
                <a:srgbClr val="FF0000"/>
              </a:buClr>
              <a:buFont typeface="Wingdings" panose="05000000000000000000" pitchFamily="2" charset="2"/>
              <a:buChar char="§"/>
              <a:defRPr/>
            </a:pPr>
            <a:r>
              <a:rPr lang="en-US" sz="1400" dirty="0" smtClean="0"/>
              <a:t>POWER MARKETS – emerging concerns with power markets due to retirements and flawed capacity markets could be seriously exacerbated by an aggressive 111(d) rule</a:t>
            </a:r>
          </a:p>
          <a:p>
            <a:pPr lvl="2" eaLnBrk="1" hangingPunct="1">
              <a:buClr>
                <a:srgbClr val="FF0000"/>
              </a:buClr>
              <a:buFont typeface="Wingdings" panose="05000000000000000000" pitchFamily="2" charset="2"/>
              <a:buChar char="§"/>
              <a:defRPr/>
            </a:pPr>
            <a:endParaRPr lang="en-US" sz="1400" dirty="0"/>
          </a:p>
          <a:p>
            <a:pPr marL="114300" indent="0" algn="ctr" eaLnBrk="1" hangingPunct="1">
              <a:buClr>
                <a:srgbClr val="FF0000"/>
              </a:buClr>
              <a:buNone/>
              <a:defRPr/>
            </a:pPr>
            <a:r>
              <a:rPr lang="en-US" sz="2200" i="1" dirty="0" smtClean="0"/>
              <a:t>Current focus is on these issues and other pending regulations related to water, effluent, coal ash, etc. and their collective impacts on how we grow, maintain, and operate our fleet to provide reliable, secure, affordable energy.</a:t>
            </a:r>
          </a:p>
          <a:p>
            <a:pPr marL="114300" indent="0" eaLnBrk="1" hangingPunct="1">
              <a:buClr>
                <a:srgbClr val="FF0000"/>
              </a:buClr>
              <a:buNone/>
              <a:defRPr/>
            </a:pPr>
            <a:endParaRPr lang="en-US" sz="2200" dirty="0"/>
          </a:p>
        </p:txBody>
      </p:sp>
    </p:spTree>
    <p:extLst>
      <p:ext uri="{BB962C8B-B14F-4D97-AF65-F5344CB8AC3E}">
        <p14:creationId xmlns:p14="http://schemas.microsoft.com/office/powerpoint/2010/main" val="3653966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7086"/>
            <a:ext cx="8229600" cy="1143000"/>
          </a:xfrm>
        </p:spPr>
        <p:txBody>
          <a:bodyPr/>
          <a:lstStyle/>
          <a:p>
            <a:r>
              <a:rPr lang="en-US" sz="2800" i="1" dirty="0" smtClean="0"/>
              <a:t>Development &amp; Commercialization of </a:t>
            </a:r>
            <a:br>
              <a:rPr lang="en-US" sz="2800" i="1" dirty="0" smtClean="0"/>
            </a:br>
            <a:r>
              <a:rPr lang="en-US" sz="2800" i="1" dirty="0" smtClean="0"/>
              <a:t>CCS for Natural Gas</a:t>
            </a:r>
            <a:endParaRPr lang="en-US" sz="2800" i="1" dirty="0"/>
          </a:p>
        </p:txBody>
      </p:sp>
      <p:sp>
        <p:nvSpPr>
          <p:cNvPr id="42" name="Rectangle 41"/>
          <p:cNvSpPr/>
          <p:nvPr/>
        </p:nvSpPr>
        <p:spPr>
          <a:xfrm>
            <a:off x="21772" y="1295400"/>
            <a:ext cx="8991600" cy="4191000"/>
          </a:xfrm>
          <a:prstGeom prst="rect">
            <a:avLst/>
          </a:prstGeom>
        </p:spPr>
        <p:txBody>
          <a:bodyPr>
            <a:noAutofit/>
          </a:bodyPr>
          <a:lstStyle/>
          <a:p>
            <a:pPr marL="285750" marR="0" lvl="0" indent="-285750" defTabSz="914400" eaLnBrk="1" fontAlgn="auto" latinLnBrk="0" hangingPunct="1">
              <a:lnSpc>
                <a:spcPct val="120000"/>
              </a:lnSpc>
              <a:spcBef>
                <a:spcPts val="0"/>
              </a:spcBef>
              <a:spcAft>
                <a:spcPts val="0"/>
              </a:spcAft>
              <a:buClr>
                <a:srgbClr val="FF0000"/>
              </a:buClr>
              <a:buSzPct val="120000"/>
              <a:buFont typeface="Wingdings" panose="05000000000000000000" pitchFamily="2" charset="2"/>
              <a:buChar char="§"/>
              <a:tabLst/>
              <a:defRPr/>
            </a:pPr>
            <a:r>
              <a:rPr kumimoji="0" lang="en-US" sz="1400" u="none" strike="noStrike" kern="0" cap="none" spc="0" normalizeH="0" baseline="0" noProof="0" dirty="0" smtClean="0">
                <a:ln>
                  <a:noFill/>
                </a:ln>
                <a:effectLst/>
                <a:uLnTx/>
                <a:uFillTx/>
                <a:latin typeface="Arial" pitchFamily="34" charset="0"/>
                <a:cs typeface="Arial" pitchFamily="34" charset="0"/>
              </a:rPr>
              <a:t>To achieve the President’s goal of</a:t>
            </a:r>
            <a:r>
              <a:rPr kumimoji="0" lang="en-US" sz="1400" u="none" strike="noStrike" kern="0" cap="none" spc="0" normalizeH="0" noProof="0" dirty="0" smtClean="0">
                <a:ln>
                  <a:noFill/>
                </a:ln>
                <a:effectLst/>
                <a:uLnTx/>
                <a:uFillTx/>
                <a:latin typeface="Arial" pitchFamily="34" charset="0"/>
                <a:cs typeface="Arial" pitchFamily="34" charset="0"/>
              </a:rPr>
              <a:t> reducing GHG emissions by 80% (from 2005 levels) by 2050, it is likely that CO</a:t>
            </a:r>
            <a:r>
              <a:rPr kumimoji="0" lang="en-US" sz="1400" u="none" strike="noStrike" kern="0" cap="none" spc="0" normalizeH="0" baseline="-25000" noProof="0" dirty="0" smtClean="0">
                <a:ln>
                  <a:noFill/>
                </a:ln>
                <a:effectLst/>
                <a:uLnTx/>
                <a:uFillTx/>
                <a:latin typeface="Arial" pitchFamily="34" charset="0"/>
                <a:cs typeface="Arial" pitchFamily="34" charset="0"/>
              </a:rPr>
              <a:t>2</a:t>
            </a:r>
            <a:r>
              <a:rPr kumimoji="0" lang="en-US" sz="1400" u="none" strike="noStrike" kern="0" cap="none" spc="0" normalizeH="0" noProof="0" dirty="0" smtClean="0">
                <a:ln>
                  <a:noFill/>
                </a:ln>
                <a:effectLst/>
                <a:uLnTx/>
                <a:uFillTx/>
                <a:latin typeface="Arial" pitchFamily="34" charset="0"/>
                <a:cs typeface="Arial" pitchFamily="34" charset="0"/>
              </a:rPr>
              <a:t> reductions from natural gas power generation will one day become a reality.</a:t>
            </a:r>
          </a:p>
          <a:p>
            <a:pPr marL="742950" lvl="1" indent="-285750" fontAlgn="auto">
              <a:lnSpc>
                <a:spcPct val="120000"/>
              </a:lnSpc>
              <a:spcBef>
                <a:spcPts val="0"/>
              </a:spcBef>
              <a:spcAft>
                <a:spcPts val="0"/>
              </a:spcAft>
              <a:buClr>
                <a:srgbClr val="FF0000"/>
              </a:buClr>
              <a:buSzPct val="120000"/>
              <a:buFont typeface="Wingdings" panose="05000000000000000000" pitchFamily="2" charset="2"/>
              <a:buChar char="§"/>
              <a:defRPr/>
            </a:pPr>
            <a:r>
              <a:rPr lang="en-US" sz="1400" kern="0" dirty="0" smtClean="0">
                <a:latin typeface="Arial" pitchFamily="34" charset="0"/>
                <a:cs typeface="Arial" pitchFamily="34" charset="0"/>
              </a:rPr>
              <a:t>Development of proactive R&amp;D timelines and roadmaps between DOE/NETL, industry groups (USEA, ANGA, etc.) and technology providers is necessary</a:t>
            </a:r>
          </a:p>
          <a:p>
            <a:pPr marL="742950" lvl="1" indent="-285750" fontAlgn="auto">
              <a:lnSpc>
                <a:spcPct val="120000"/>
              </a:lnSpc>
              <a:spcBef>
                <a:spcPts val="0"/>
              </a:spcBef>
              <a:spcAft>
                <a:spcPts val="0"/>
              </a:spcAft>
              <a:buClr>
                <a:srgbClr val="FF0000"/>
              </a:buClr>
              <a:buSzPct val="120000"/>
              <a:buFont typeface="Wingdings" panose="05000000000000000000" pitchFamily="2" charset="2"/>
              <a:buChar char="§"/>
              <a:defRPr/>
            </a:pPr>
            <a:r>
              <a:rPr lang="en-US" sz="1400" kern="0" dirty="0" smtClean="0">
                <a:latin typeface="Arial" pitchFamily="34" charset="0"/>
                <a:cs typeface="Arial" pitchFamily="34" charset="0"/>
              </a:rPr>
              <a:t>Moving too quickly could have negative results</a:t>
            </a:r>
          </a:p>
          <a:p>
            <a:pPr marL="1200150" lvl="2" indent="-285750" fontAlgn="auto">
              <a:lnSpc>
                <a:spcPct val="120000"/>
              </a:lnSpc>
              <a:spcBef>
                <a:spcPts val="0"/>
              </a:spcBef>
              <a:spcAft>
                <a:spcPts val="0"/>
              </a:spcAft>
              <a:buClr>
                <a:srgbClr val="FF0000"/>
              </a:buClr>
              <a:buSzPct val="120000"/>
              <a:buFont typeface="Wingdings" panose="05000000000000000000" pitchFamily="2" charset="2"/>
              <a:buChar char="§"/>
              <a:defRPr/>
            </a:pPr>
            <a:r>
              <a:rPr lang="en-US" sz="1400" kern="0" dirty="0" smtClean="0">
                <a:latin typeface="Arial" pitchFamily="34" charset="0"/>
                <a:cs typeface="Arial" pitchFamily="34" charset="0"/>
              </a:rPr>
              <a:t>No regulatory signals – GHG rules 111(b) and 111(d) are not even finalized yet to allow the industry to see the effects/impacts on environment, grid reliability, and economy.</a:t>
            </a:r>
          </a:p>
          <a:p>
            <a:pPr marL="1200150" lvl="2" indent="-285750" fontAlgn="auto">
              <a:lnSpc>
                <a:spcPct val="120000"/>
              </a:lnSpc>
              <a:spcBef>
                <a:spcPts val="0"/>
              </a:spcBef>
              <a:spcAft>
                <a:spcPts val="0"/>
              </a:spcAft>
              <a:buClr>
                <a:srgbClr val="FF0000"/>
              </a:buClr>
              <a:buSzPct val="120000"/>
              <a:buFont typeface="Wingdings" panose="05000000000000000000" pitchFamily="2" charset="2"/>
              <a:buChar char="§"/>
              <a:defRPr/>
            </a:pPr>
            <a:r>
              <a:rPr lang="en-US" sz="1400" kern="0" dirty="0" smtClean="0">
                <a:latin typeface="Arial" pitchFamily="34" charset="0"/>
                <a:cs typeface="Arial" pitchFamily="34" charset="0"/>
              </a:rPr>
              <a:t>“Regulation Fatigue” </a:t>
            </a:r>
          </a:p>
          <a:p>
            <a:pPr marL="1657350" lvl="3" indent="-285750" fontAlgn="auto">
              <a:lnSpc>
                <a:spcPct val="120000"/>
              </a:lnSpc>
              <a:spcBef>
                <a:spcPts val="0"/>
              </a:spcBef>
              <a:spcAft>
                <a:spcPts val="0"/>
              </a:spcAft>
              <a:buClr>
                <a:srgbClr val="FF0000"/>
              </a:buClr>
              <a:buSzPct val="120000"/>
              <a:buFont typeface="Wingdings" panose="05000000000000000000" pitchFamily="2" charset="2"/>
              <a:buChar char="§"/>
              <a:defRPr/>
            </a:pPr>
            <a:r>
              <a:rPr lang="en-US" sz="1400" kern="0" dirty="0" smtClean="0">
                <a:latin typeface="Arial" pitchFamily="34" charset="0"/>
                <a:cs typeface="Arial" pitchFamily="34" charset="0"/>
              </a:rPr>
              <a:t>Utilities are facing multiple pending/proposed regulations over a broad range of areas.</a:t>
            </a:r>
          </a:p>
          <a:p>
            <a:pPr marL="1657350" lvl="3" indent="-285750" fontAlgn="auto">
              <a:lnSpc>
                <a:spcPct val="120000"/>
              </a:lnSpc>
              <a:spcBef>
                <a:spcPts val="0"/>
              </a:spcBef>
              <a:spcAft>
                <a:spcPts val="0"/>
              </a:spcAft>
              <a:buClr>
                <a:srgbClr val="FF0000"/>
              </a:buClr>
              <a:buSzPct val="120000"/>
              <a:buFont typeface="Wingdings" panose="05000000000000000000" pitchFamily="2" charset="2"/>
              <a:buChar char="§"/>
              <a:defRPr/>
            </a:pPr>
            <a:r>
              <a:rPr lang="en-US" sz="1400" kern="0" dirty="0" smtClean="0">
                <a:latin typeface="Arial" pitchFamily="34" charset="0"/>
                <a:cs typeface="Arial" pitchFamily="34" charset="0"/>
              </a:rPr>
              <a:t>Further uncertainties surrounding potential fracking regulations (availability/price impacts)  </a:t>
            </a:r>
          </a:p>
          <a:p>
            <a:pPr marL="1657350" lvl="3" indent="-285750" fontAlgn="auto">
              <a:lnSpc>
                <a:spcPct val="120000"/>
              </a:lnSpc>
              <a:spcBef>
                <a:spcPts val="0"/>
              </a:spcBef>
              <a:spcAft>
                <a:spcPts val="0"/>
              </a:spcAft>
              <a:buClr>
                <a:srgbClr val="FF0000"/>
              </a:buClr>
              <a:buSzPct val="120000"/>
              <a:buFont typeface="Wingdings" panose="05000000000000000000" pitchFamily="2" charset="2"/>
              <a:buChar char="§"/>
              <a:defRPr/>
            </a:pPr>
            <a:r>
              <a:rPr lang="en-US" sz="1400" kern="0" dirty="0" smtClean="0">
                <a:latin typeface="Arial" pitchFamily="34" charset="0"/>
                <a:cs typeface="Arial" pitchFamily="34" charset="0"/>
              </a:rPr>
              <a:t>CCS for natural gas will remain a low priority until the details/effects of these other regulations are better understood. </a:t>
            </a:r>
          </a:p>
          <a:p>
            <a:pPr marL="1200150" lvl="2" indent="-285750" fontAlgn="auto">
              <a:lnSpc>
                <a:spcPct val="120000"/>
              </a:lnSpc>
              <a:spcBef>
                <a:spcPts val="0"/>
              </a:spcBef>
              <a:spcAft>
                <a:spcPts val="0"/>
              </a:spcAft>
              <a:buClr>
                <a:srgbClr val="FF0000"/>
              </a:buClr>
              <a:buSzPct val="120000"/>
              <a:buFont typeface="Wingdings" panose="05000000000000000000" pitchFamily="2" charset="2"/>
              <a:buChar char="§"/>
              <a:defRPr/>
            </a:pPr>
            <a:r>
              <a:rPr lang="en-US" sz="1400" kern="0" dirty="0" smtClean="0">
                <a:latin typeface="Arial" pitchFamily="34" charset="0"/>
                <a:cs typeface="Arial" pitchFamily="34" charset="0"/>
              </a:rPr>
              <a:t>Little, if any interest for financial investment in pilot/commercial scale demos and willingness to assume those risks</a:t>
            </a:r>
          </a:p>
          <a:p>
            <a:pPr marL="285750" marR="0" lvl="0" indent="-285750" defTabSz="914400" eaLnBrk="1" fontAlgn="auto" latinLnBrk="0" hangingPunct="1">
              <a:lnSpc>
                <a:spcPct val="120000"/>
              </a:lnSpc>
              <a:spcBef>
                <a:spcPts val="0"/>
              </a:spcBef>
              <a:spcAft>
                <a:spcPts val="0"/>
              </a:spcAft>
              <a:buClr>
                <a:srgbClr val="FF0000"/>
              </a:buClr>
              <a:buSzPct val="120000"/>
              <a:buFont typeface="Wingdings" panose="05000000000000000000" pitchFamily="2" charset="2"/>
              <a:buChar char="§"/>
              <a:tabLst/>
              <a:defRPr/>
            </a:pPr>
            <a:r>
              <a:rPr kumimoji="0" lang="en-US" sz="1400" u="none" strike="noStrike" kern="0" cap="none" spc="0" normalizeH="0" baseline="0" noProof="0" dirty="0" smtClean="0">
                <a:ln>
                  <a:noFill/>
                </a:ln>
                <a:effectLst/>
                <a:uLnTx/>
                <a:uFillTx/>
                <a:latin typeface="Arial" pitchFamily="34" charset="0"/>
                <a:cs typeface="Arial" pitchFamily="34" charset="0"/>
              </a:rPr>
              <a:t>To shift </a:t>
            </a:r>
            <a:r>
              <a:rPr lang="en-US" sz="1400" kern="0" dirty="0" smtClean="0">
                <a:latin typeface="Arial" pitchFamily="34" charset="0"/>
                <a:cs typeface="Arial" pitchFamily="34" charset="0"/>
              </a:rPr>
              <a:t>DOE and industry focus away from coal-based CCS too early poses a risk that technology innovation and demonstration where it is needed most to curb global CO</a:t>
            </a:r>
            <a:r>
              <a:rPr lang="en-US" sz="1400" kern="0" baseline="-25000" dirty="0" smtClean="0">
                <a:latin typeface="Arial" pitchFamily="34" charset="0"/>
                <a:cs typeface="Arial" pitchFamily="34" charset="0"/>
              </a:rPr>
              <a:t>2</a:t>
            </a:r>
            <a:r>
              <a:rPr lang="en-US" sz="1400" kern="0" dirty="0" smtClean="0">
                <a:latin typeface="Arial" pitchFamily="34" charset="0"/>
                <a:cs typeface="Arial" pitchFamily="34" charset="0"/>
              </a:rPr>
              <a:t> emissions will suffer.</a:t>
            </a:r>
          </a:p>
          <a:p>
            <a:pPr marL="285750" indent="-285750" fontAlgn="auto">
              <a:lnSpc>
                <a:spcPct val="120000"/>
              </a:lnSpc>
              <a:spcBef>
                <a:spcPts val="0"/>
              </a:spcBef>
              <a:spcAft>
                <a:spcPts val="0"/>
              </a:spcAft>
              <a:buClr>
                <a:srgbClr val="FF0000"/>
              </a:buClr>
              <a:buSzPct val="120000"/>
              <a:buFont typeface="Wingdings" panose="05000000000000000000" pitchFamily="2" charset="2"/>
              <a:buChar char="§"/>
              <a:defRPr/>
            </a:pPr>
            <a:r>
              <a:rPr kumimoji="0" lang="en-US" sz="1400" u="none" strike="noStrike" kern="0" cap="none" spc="0" normalizeH="0" baseline="0" noProof="0" dirty="0" smtClean="0">
                <a:ln>
                  <a:noFill/>
                </a:ln>
                <a:effectLst/>
                <a:uLnTx/>
                <a:uFillTx/>
                <a:latin typeface="Arial" pitchFamily="34" charset="0"/>
                <a:cs typeface="Arial" pitchFamily="34" charset="0"/>
              </a:rPr>
              <a:t>U.S.</a:t>
            </a:r>
            <a:r>
              <a:rPr kumimoji="0" lang="en-US" sz="1400" u="none" strike="noStrike" kern="0" cap="none" spc="0" normalizeH="0" noProof="0" dirty="0" smtClean="0">
                <a:ln>
                  <a:noFill/>
                </a:ln>
                <a:effectLst/>
                <a:uLnTx/>
                <a:uFillTx/>
                <a:latin typeface="Arial" pitchFamily="34" charset="0"/>
                <a:cs typeface="Arial" pitchFamily="34" charset="0"/>
              </a:rPr>
              <a:t> </a:t>
            </a:r>
            <a:r>
              <a:rPr kumimoji="0" lang="en-US" sz="1400" u="none" strike="noStrike" kern="0" cap="none" spc="0" normalizeH="0" baseline="0" noProof="0" dirty="0" smtClean="0">
                <a:ln>
                  <a:noFill/>
                </a:ln>
                <a:effectLst/>
                <a:uLnTx/>
                <a:uFillTx/>
                <a:latin typeface="Arial" pitchFamily="34" charset="0"/>
                <a:cs typeface="Arial" pitchFamily="34" charset="0"/>
              </a:rPr>
              <a:t>OEMs</a:t>
            </a:r>
            <a:r>
              <a:rPr kumimoji="0" lang="en-US" sz="1400" u="none" strike="noStrike" kern="0" cap="none" spc="0" normalizeH="0" noProof="0" dirty="0" smtClean="0">
                <a:ln>
                  <a:noFill/>
                </a:ln>
                <a:effectLst/>
                <a:uLnTx/>
                <a:uFillTx/>
                <a:latin typeface="Arial" pitchFamily="34" charset="0"/>
                <a:cs typeface="Arial" pitchFamily="34" charset="0"/>
              </a:rPr>
              <a:t> moving toward natural gas </a:t>
            </a:r>
            <a:r>
              <a:rPr lang="en-US" sz="1400" kern="0" noProof="0" dirty="0" smtClean="0">
                <a:latin typeface="Arial" pitchFamily="34" charset="0"/>
                <a:cs typeface="Arial" pitchFamily="34" charset="0"/>
              </a:rPr>
              <a:t>CCS c</a:t>
            </a:r>
            <a:r>
              <a:rPr kumimoji="0" lang="en-US" sz="1400" u="none" strike="noStrike" kern="0" cap="none" spc="0" normalizeH="0" baseline="0" noProof="0" dirty="0" smtClean="0">
                <a:ln>
                  <a:noFill/>
                </a:ln>
                <a:effectLst/>
                <a:uLnTx/>
                <a:uFillTx/>
                <a:latin typeface="Arial" pitchFamily="34" charset="0"/>
                <a:cs typeface="Arial" pitchFamily="34" charset="0"/>
              </a:rPr>
              <a:t>ould threaten U.S./International collaboration on CCS technology as other countries are</a:t>
            </a:r>
            <a:r>
              <a:rPr kumimoji="0" lang="en-US" sz="1400" u="none" strike="noStrike" kern="0" cap="none" spc="0" normalizeH="0" noProof="0" dirty="0" smtClean="0">
                <a:ln>
                  <a:noFill/>
                </a:ln>
                <a:effectLst/>
                <a:uLnTx/>
                <a:uFillTx/>
                <a:latin typeface="Arial" pitchFamily="34" charset="0"/>
                <a:cs typeface="Arial" pitchFamily="34" charset="0"/>
              </a:rPr>
              <a:t> not as dependent upon natural gas</a:t>
            </a:r>
            <a:r>
              <a:rPr lang="en-US" sz="1400" kern="0" dirty="0">
                <a:latin typeface="Arial" pitchFamily="34" charset="0"/>
                <a:cs typeface="Arial" pitchFamily="34" charset="0"/>
              </a:rPr>
              <a:t>.</a:t>
            </a:r>
            <a:endParaRPr kumimoji="0" lang="en-US" sz="1400" u="none" strike="noStrike" kern="0" cap="none" spc="0" normalizeH="0" baseline="0" noProof="0" dirty="0" smtClean="0">
              <a:ln>
                <a:noFill/>
              </a:ln>
              <a:effectLst/>
              <a:uLnTx/>
              <a:uFillTx/>
              <a:latin typeface="Arial" pitchFamily="34" charset="0"/>
              <a:cs typeface="Arial" pitchFamily="34" charset="0"/>
            </a:endParaRPr>
          </a:p>
          <a:p>
            <a:pPr marR="0" lvl="0" defTabSz="914400" eaLnBrk="1" fontAlgn="auto" latinLnBrk="0" hangingPunct="1">
              <a:lnSpc>
                <a:spcPct val="120000"/>
              </a:lnSpc>
              <a:spcBef>
                <a:spcPts val="0"/>
              </a:spcBef>
              <a:spcAft>
                <a:spcPts val="0"/>
              </a:spcAft>
              <a:buClr>
                <a:srgbClr val="FF0000"/>
              </a:buClr>
              <a:buSzPct val="120000"/>
              <a:tabLst/>
              <a:defRPr/>
            </a:pPr>
            <a:endParaRPr kumimoji="0" lang="en-US" sz="1400" u="none" strike="noStrike" kern="0" cap="none" spc="0" normalizeH="0" baseline="0" noProof="0" dirty="0">
              <a:ln>
                <a:noFill/>
              </a:ln>
              <a:effectLst/>
              <a:uLnTx/>
              <a:uFillTx/>
              <a:latin typeface="Arial" pitchFamily="34" charset="0"/>
              <a:cs typeface="Arial" pitchFamily="34" charset="0"/>
            </a:endParaRPr>
          </a:p>
        </p:txBody>
      </p:sp>
    </p:spTree>
    <p:extLst>
      <p:ext uri="{BB962C8B-B14F-4D97-AF65-F5344CB8AC3E}">
        <p14:creationId xmlns:p14="http://schemas.microsoft.com/office/powerpoint/2010/main" val="624239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dist="63500" dir="2212194" algn="ctr" rotWithShape="0">
            <a:srgbClr val="3399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20000"/>
          </a:spcBef>
          <a:spcAft>
            <a:spcPct val="0"/>
          </a:spcAft>
          <a:buClrTx/>
          <a:buSzPct val="100000"/>
          <a:buFontTx/>
          <a:buNone/>
          <a:tabLst/>
          <a:defRPr kumimoji="0" lang="en-US" altLang="en-US" sz="40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outerShdw dist="63500" dir="2212194" algn="ctr" rotWithShape="0">
            <a:srgbClr val="3399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20000"/>
          </a:spcBef>
          <a:spcAft>
            <a:spcPct val="0"/>
          </a:spcAft>
          <a:buClrTx/>
          <a:buSzPct val="100000"/>
          <a:buFontTx/>
          <a:buNone/>
          <a:tabLst/>
          <a:defRPr kumimoji="0" lang="en-US" altLang="en-US" sz="4000" b="1"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EP grey line">
  <a:themeElements>
    <a:clrScheme name="AEP grey lin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AEP grey line">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n"/>
          <a:tabLst/>
          <a:defRPr kumimoji="0" lang="en-US" sz="16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n"/>
          <a:tabLst/>
          <a:defRPr kumimoji="0" lang="en-US" sz="16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AEP grey lin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AEP grey lin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AEP grey lin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AEP grey lin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AEP grey lin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AEP grey lin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AEP grey lin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5641</TotalTime>
  <Words>731</Words>
  <Application>Microsoft Office PowerPoint</Application>
  <PresentationFormat>On-screen Show (4:3)</PresentationFormat>
  <Paragraphs>78</Paragraphs>
  <Slides>7</Slides>
  <Notes>1</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Default Design</vt:lpstr>
      <vt:lpstr>AEP grey line</vt:lpstr>
      <vt:lpstr>AEP Perspectives on Development and Commercialization of CCS Technology for Natural Gas Power Generation  </vt:lpstr>
      <vt:lpstr>AEP Snapshot</vt:lpstr>
      <vt:lpstr>Fleet Transformation</vt:lpstr>
      <vt:lpstr>Coal’s Continued Usage in the U.S. and Abroad</vt:lpstr>
      <vt:lpstr>AEP CO2 Emissions</vt:lpstr>
      <vt:lpstr>CO2 Regulation on the Horizon </vt:lpstr>
      <vt:lpstr>Development &amp; Commercialization of  CCS for Natural Gas</vt:lpstr>
    </vt:vector>
  </TitlesOfParts>
  <Company>American Electric Power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Gaining Efficiency  Higher Pressure and Temperature</dc:title>
  <dc:creator>AEP</dc:creator>
  <cp:lastModifiedBy>Matt Usher</cp:lastModifiedBy>
  <cp:revision>111</cp:revision>
  <cp:lastPrinted>2013-12-03T20:13:17Z</cp:lastPrinted>
  <dcterms:created xsi:type="dcterms:W3CDTF">2013-11-18T18:31:58Z</dcterms:created>
  <dcterms:modified xsi:type="dcterms:W3CDTF">2014-04-21T18:05:22Z</dcterms:modified>
</cp:coreProperties>
</file>